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33"/>
  </p:handoutMasterIdLst>
  <p:sldIdLst>
    <p:sldId id="306" r:id="rId2"/>
    <p:sldId id="307" r:id="rId3"/>
    <p:sldId id="256" r:id="rId4"/>
    <p:sldId id="285" r:id="rId5"/>
    <p:sldId id="279" r:id="rId6"/>
    <p:sldId id="281" r:id="rId7"/>
    <p:sldId id="283" r:id="rId8"/>
    <p:sldId id="294" r:id="rId9"/>
    <p:sldId id="257" r:id="rId10"/>
    <p:sldId id="293" r:id="rId11"/>
    <p:sldId id="295" r:id="rId12"/>
    <p:sldId id="280" r:id="rId13"/>
    <p:sldId id="287" r:id="rId14"/>
    <p:sldId id="259" r:id="rId15"/>
    <p:sldId id="274" r:id="rId16"/>
    <p:sldId id="272" r:id="rId17"/>
    <p:sldId id="282" r:id="rId18"/>
    <p:sldId id="260" r:id="rId19"/>
    <p:sldId id="304" r:id="rId20"/>
    <p:sldId id="303" r:id="rId21"/>
    <p:sldId id="297" r:id="rId22"/>
    <p:sldId id="288" r:id="rId23"/>
    <p:sldId id="298" r:id="rId24"/>
    <p:sldId id="301" r:id="rId25"/>
    <p:sldId id="302" r:id="rId26"/>
    <p:sldId id="270" r:id="rId27"/>
    <p:sldId id="275" r:id="rId28"/>
    <p:sldId id="276" r:id="rId29"/>
    <p:sldId id="273" r:id="rId30"/>
    <p:sldId id="277" r:id="rId31"/>
    <p:sldId id="30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>
        <p:scale>
          <a:sx n="73" d="100"/>
          <a:sy n="73" d="100"/>
        </p:scale>
        <p:origin x="-3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8A5C-C67E-47C0-8F64-CAAF920D03C1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E283-1648-4519-8845-550F1AECB5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CDE-4CC3-40AE-93E5-14FDCB66461F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67D0-5044-44D1-A4CE-FF745AEDE5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53709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</a:rPr>
              <a:t>Ern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3100" dirty="0" err="1" smtClean="0">
                <a:solidFill>
                  <a:schemeClr val="tx2">
                    <a:lumMod val="75000"/>
                  </a:schemeClr>
                </a:solidFill>
              </a:rPr>
              <a:t>Rosmini</a:t>
            </a:r>
            <a:r>
              <a:rPr lang="it-IT" sz="3100" dirty="0" smtClean="0">
                <a:solidFill>
                  <a:schemeClr val="tx2">
                    <a:lumMod val="75000"/>
                  </a:schemeClr>
                </a:solidFill>
              </a:rPr>
              <a:t>: la lotta per il Logos</a:t>
            </a:r>
            <a:br>
              <a:rPr lang="it-IT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0" dirty="0" smtClean="0">
                <a:solidFill>
                  <a:schemeClr val="tx2">
                    <a:lumMod val="75000"/>
                  </a:schemeClr>
                </a:solidFill>
              </a:rPr>
              <a:t>Rosalia </a:t>
            </a:r>
            <a:r>
              <a:rPr lang="it-IT" b="0" dirty="0" err="1" smtClean="0">
                <a:solidFill>
                  <a:schemeClr val="tx2">
                    <a:lumMod val="75000"/>
                  </a:schemeClr>
                </a:solidFill>
              </a:rPr>
              <a:t>Azzaro</a:t>
            </a:r>
            <a:r>
              <a:rPr lang="it-IT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tx2">
                    <a:lumMod val="75000"/>
                  </a:schemeClr>
                </a:solidFill>
              </a:rPr>
              <a:t>Pulvirenti</a:t>
            </a:r>
            <a:r>
              <a:rPr lang="it-IT" b="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0" dirty="0" smtClean="0">
                <a:solidFill>
                  <a:schemeClr val="tx2">
                    <a:lumMod val="75000"/>
                  </a:schemeClr>
                </a:solidFill>
              </a:rPr>
              <a:t>CNR/CERIS- Roma</a:t>
            </a:r>
            <a:endParaRPr lang="it-IT" b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11663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Forum Internazionale “Parola nel dialogo culturale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italo-russo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Conferenza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internazionale “La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lingua slava ecclesiastica 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 la sua influenza sulla lingua e sulla cultura russa contemporanea”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Roma, 6 -7 giugno 2011</a:t>
            </a:r>
            <a:endParaRPr lang="it-IT" dirty="0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682" b="23682"/>
          <a:stretch>
            <a:fillRect/>
          </a:stretch>
        </p:blipFill>
        <p:spPr bwMode="auto">
          <a:xfrm>
            <a:off x="1792288" y="104239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048672"/>
          </a:xfrm>
        </p:spPr>
        <p:txBody>
          <a:bodyPr>
            <a:normAutofit fontScale="92500" lnSpcReduction="20000"/>
          </a:bodyPr>
          <a:lstStyle/>
          <a:p>
            <a:pPr indent="287338" algn="just">
              <a:buNone/>
            </a:pPr>
            <a:endParaRPr lang="it-IT" dirty="0" smtClean="0"/>
          </a:p>
          <a:p>
            <a:pPr indent="287338" algn="just">
              <a:buNone/>
            </a:pPr>
            <a:r>
              <a:rPr lang="it-IT" sz="8000" dirty="0" smtClean="0"/>
              <a:t> </a:t>
            </a:r>
          </a:p>
          <a:p>
            <a:pPr indent="287338" algn="just">
              <a:buNone/>
            </a:pPr>
            <a:endParaRPr lang="it-IT" sz="8000" dirty="0" smtClean="0"/>
          </a:p>
          <a:p>
            <a:pPr algn="just">
              <a:buNone/>
            </a:pPr>
            <a:endParaRPr lang="it-IT" sz="7200" dirty="0" smtClean="0"/>
          </a:p>
          <a:p>
            <a:pPr algn="just">
              <a:buNone/>
            </a:pPr>
            <a:endParaRPr lang="it-IT" sz="6400" dirty="0" smtClean="0"/>
          </a:p>
          <a:p>
            <a:pPr algn="just">
              <a:buNone/>
            </a:pPr>
            <a:r>
              <a:rPr lang="it-IT" sz="6400" dirty="0" smtClean="0"/>
              <a:t>	</a:t>
            </a:r>
            <a:endParaRPr lang="it-IT" sz="7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04664"/>
            <a:ext cx="8280920" cy="619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/>
            <a:r>
              <a:rPr lang="it-IT" dirty="0" smtClean="0"/>
              <a:t>E qui dobbiamo prima di tutto dare atto ad </a:t>
            </a:r>
            <a:r>
              <a:rPr lang="it-IT" dirty="0" err="1" smtClean="0"/>
              <a:t>Ern</a:t>
            </a:r>
            <a:r>
              <a:rPr lang="it-IT" dirty="0" smtClean="0"/>
              <a:t> di essere stato un coraggioso </a:t>
            </a:r>
            <a:r>
              <a:rPr lang="it-IT" b="1" dirty="0" smtClean="0"/>
              <a:t>pioniere dei rapporti culturali tra Russia e Italia</a:t>
            </a:r>
            <a:r>
              <a:rPr lang="it-IT" dirty="0" smtClean="0"/>
              <a:t>!</a:t>
            </a:r>
          </a:p>
          <a:p>
            <a:pPr indent="274638"/>
            <a:endParaRPr lang="it-IT" dirty="0" smtClean="0"/>
          </a:p>
          <a:p>
            <a:pPr indent="274638"/>
            <a:r>
              <a:rPr lang="it-IT" dirty="0" smtClean="0"/>
              <a:t>Egli compì uno sforzo da gigante: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per </a:t>
            </a:r>
            <a:r>
              <a:rPr lang="it-IT" b="1" dirty="0" smtClean="0"/>
              <a:t>leggere</a:t>
            </a:r>
            <a:r>
              <a:rPr lang="it-IT" dirty="0" smtClean="0"/>
              <a:t> </a:t>
            </a:r>
            <a:r>
              <a:rPr lang="it-IT" dirty="0" err="1" smtClean="0"/>
              <a:t>Rosmini</a:t>
            </a:r>
            <a:r>
              <a:rPr lang="it-IT" dirty="0" smtClean="0"/>
              <a:t>, che scriveva in un italiano difficile al tempo in cui l’Italia non era ancora uno Stato unitario;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per </a:t>
            </a:r>
            <a:r>
              <a:rPr lang="it-IT" b="1" dirty="0" smtClean="0"/>
              <a:t>tradurre</a:t>
            </a:r>
            <a:r>
              <a:rPr lang="it-IT" dirty="0" smtClean="0"/>
              <a:t> parole e concetti di </a:t>
            </a:r>
            <a:r>
              <a:rPr lang="it-IT" dirty="0" err="1" smtClean="0"/>
              <a:t>Rosmini</a:t>
            </a:r>
            <a:r>
              <a:rPr lang="it-IT" dirty="0" smtClean="0"/>
              <a:t> in russo</a:t>
            </a:r>
          </a:p>
          <a:p>
            <a:pPr indent="274638"/>
            <a:r>
              <a:rPr lang="it-IT" dirty="0" smtClean="0"/>
              <a:t> </a:t>
            </a:r>
          </a:p>
          <a:p>
            <a:pPr indent="274638"/>
            <a:r>
              <a:rPr lang="it-IT" dirty="0" err="1" smtClean="0"/>
              <a:t>Ern</a:t>
            </a:r>
            <a:r>
              <a:rPr lang="it-IT" dirty="0" smtClean="0"/>
              <a:t> fu un vero </a:t>
            </a:r>
            <a:r>
              <a:rPr lang="it-IT" b="1" dirty="0" smtClean="0"/>
              <a:t>ricercatore</a:t>
            </a:r>
            <a:r>
              <a:rPr lang="it-IT" dirty="0" smtClean="0"/>
              <a:t>:</a:t>
            </a:r>
          </a:p>
          <a:p>
            <a:pPr indent="274638">
              <a:buFont typeface="Arial" pitchFamily="34" charset="0"/>
              <a:buChar char="•"/>
            </a:pPr>
            <a:r>
              <a:rPr lang="it-IT" dirty="0" smtClean="0"/>
              <a:t>“</a:t>
            </a:r>
            <a:r>
              <a:rPr lang="it-IT" i="1" dirty="0" smtClean="0"/>
              <a:t>cercatori della Città</a:t>
            </a:r>
            <a:r>
              <a:rPr lang="it-IT" dirty="0" smtClean="0"/>
              <a:t>” si definivano lui e i suoi amici (riferendosi alla Gerusalemme Celeste ) non a caso il sottotitolo di quest’opera sulla </a:t>
            </a:r>
            <a:r>
              <a:rPr lang="it-IT" i="1" dirty="0" smtClean="0"/>
              <a:t>Teoria della conoscenza</a:t>
            </a:r>
            <a:r>
              <a:rPr lang="it-IT" dirty="0" smtClean="0"/>
              <a:t>, si intitola “</a:t>
            </a:r>
            <a:r>
              <a:rPr lang="it-IT" b="1" i="1" dirty="0" smtClean="0"/>
              <a:t>Ricerca</a:t>
            </a:r>
            <a:r>
              <a:rPr lang="it-IT" i="1" dirty="0" smtClean="0"/>
              <a:t> sulla </a:t>
            </a:r>
            <a:r>
              <a:rPr lang="it-IT" i="1" dirty="0" err="1" smtClean="0"/>
              <a:t>filosofia</a:t>
            </a:r>
            <a:r>
              <a:rPr lang="it-IT" dirty="0" err="1" smtClean="0"/>
              <a:t>…</a:t>
            </a:r>
            <a:r>
              <a:rPr lang="it-IT" dirty="0" smtClean="0"/>
              <a:t> </a:t>
            </a:r>
          </a:p>
          <a:p>
            <a:pPr indent="274638">
              <a:buFont typeface="Arial" pitchFamily="34" charset="0"/>
              <a:buChar char="•"/>
            </a:pPr>
            <a:r>
              <a:rPr lang="it-IT" dirty="0" smtClean="0"/>
              <a:t>studiò a fondo  </a:t>
            </a:r>
            <a:r>
              <a:rPr lang="it-IT" dirty="0" err="1" smtClean="0"/>
              <a:t>Rosmini</a:t>
            </a:r>
            <a:r>
              <a:rPr lang="it-IT" dirty="0" smtClean="0"/>
              <a:t> al tempo in cui questo grande filosofo era molto amato da chi lo conosceva bene, ma anche malvisto da alcuni perché sacerdote , sempre fedele alla Chiesa Cattolica; mentre da altri, perché condannato dalla stessa Chiesa, sebbene solo come filosofo …</a:t>
            </a:r>
          </a:p>
          <a:p>
            <a:pPr indent="274638"/>
            <a:endParaRPr lang="it-IT" dirty="0" smtClean="0"/>
          </a:p>
          <a:p>
            <a:pPr indent="274638"/>
            <a:r>
              <a:rPr lang="it-IT" dirty="0" smtClean="0"/>
              <a:t>Se vogliamo parlare dei problemi legati differenza delle lingue, in un ambito difficoltoso come quello filosofico, dobbiamo quindi innanzi tutto ammirare lo </a:t>
            </a:r>
            <a:r>
              <a:rPr lang="it-IT" b="1" dirty="0" smtClean="0"/>
              <a:t>sforzo titanico </a:t>
            </a:r>
            <a:r>
              <a:rPr lang="it-IT" dirty="0" smtClean="0"/>
              <a:t>fatto da </a:t>
            </a:r>
            <a:r>
              <a:rPr lang="it-IT" dirty="0" err="1" smtClean="0"/>
              <a:t>Ern</a:t>
            </a:r>
            <a:r>
              <a:rPr lang="it-IT" dirty="0" smtClean="0"/>
              <a:t> nella traduzione e diffusione della filosofia di </a:t>
            </a:r>
            <a:r>
              <a:rPr lang="it-IT" dirty="0" err="1" smtClean="0"/>
              <a:t>Rosmini</a:t>
            </a:r>
            <a:r>
              <a:rPr lang="it-IT" dirty="0" smtClean="0"/>
              <a:t> in Russia. </a:t>
            </a:r>
          </a:p>
          <a:p>
            <a:pPr indent="274638"/>
            <a:r>
              <a:rPr lang="it-IT" dirty="0" smtClean="0"/>
              <a:t>Colgo qui l’occasione per </a:t>
            </a:r>
            <a:r>
              <a:rPr lang="it-IT" b="1" dirty="0" smtClean="0"/>
              <a:t>ringraziare di cuore </a:t>
            </a:r>
            <a:r>
              <a:rPr lang="it-IT" dirty="0" smtClean="0"/>
              <a:t>le nostre interpreti per l’ottimo lavoro che stanno facendo, sulla scia di </a:t>
            </a:r>
            <a:r>
              <a:rPr lang="it-IT" dirty="0" err="1" smtClean="0"/>
              <a:t>Ern</a:t>
            </a:r>
            <a:r>
              <a:rPr lang="it-IT" dirty="0" smtClean="0"/>
              <a:t>! 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24744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Ern</a:t>
            </a:r>
            <a:r>
              <a:rPr lang="it-IT" dirty="0" smtClean="0"/>
              <a:t> tradusse in russo molti brani dalle opere più importanti di </a:t>
            </a:r>
            <a:r>
              <a:rPr lang="it-IT" dirty="0" err="1" smtClean="0"/>
              <a:t>Rosmini</a:t>
            </a:r>
            <a:r>
              <a:rPr lang="it-IT" dirty="0" smtClean="0"/>
              <a:t>, in particolare </a:t>
            </a:r>
            <a:r>
              <a:rPr lang="it-IT" i="1" dirty="0" smtClean="0"/>
              <a:t>Il Nuovo saggio sull’origine delle idee </a:t>
            </a:r>
            <a:r>
              <a:rPr lang="it-IT" dirty="0" smtClean="0"/>
              <a:t>e la </a:t>
            </a:r>
            <a:r>
              <a:rPr lang="it-IT" i="1" dirty="0" smtClean="0"/>
              <a:t>Teosofia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Andando a tradurre di nuovo dal russo in italiano questi brani, noi abbiamo adottato un criterio: confrontare le citazioni in russo con l’edizione originale  dell’opera di </a:t>
            </a:r>
            <a:r>
              <a:rPr lang="it-IT" dirty="0" err="1" smtClean="0"/>
              <a:t>Rosmini</a:t>
            </a:r>
            <a:r>
              <a:rPr lang="it-IT" dirty="0" smtClean="0"/>
              <a:t>, quella  letta e citata da </a:t>
            </a:r>
            <a:r>
              <a:rPr lang="it-IT" dirty="0" err="1" smtClean="0"/>
              <a:t>Ern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Nella traduzione dei due inediti più brevi di </a:t>
            </a:r>
            <a:r>
              <a:rPr lang="it-IT" dirty="0" err="1" smtClean="0"/>
              <a:t>Ern</a:t>
            </a:r>
            <a:r>
              <a:rPr lang="it-IT" dirty="0" smtClean="0"/>
              <a:t> (pubblicati nel 2006) abbiamo riportato </a:t>
            </a:r>
            <a:r>
              <a:rPr lang="it-IT" i="1" dirty="0" smtClean="0"/>
              <a:t>nel corpo del testo </a:t>
            </a:r>
            <a:r>
              <a:rPr lang="it-IT" dirty="0" smtClean="0"/>
              <a:t>il testo originale di </a:t>
            </a:r>
            <a:r>
              <a:rPr lang="it-IT" dirty="0" err="1" smtClean="0"/>
              <a:t>Rosmini</a:t>
            </a:r>
            <a:r>
              <a:rPr lang="it-IT" dirty="0" smtClean="0"/>
              <a:t>, ma anche </a:t>
            </a:r>
            <a:r>
              <a:rPr lang="it-IT" i="1" dirty="0" smtClean="0"/>
              <a:t>in appendice </a:t>
            </a:r>
            <a:r>
              <a:rPr lang="it-IT" dirty="0" smtClean="0"/>
              <a:t>la versione di </a:t>
            </a:r>
            <a:r>
              <a:rPr lang="it-IT" dirty="0" err="1" smtClean="0"/>
              <a:t>Ern</a:t>
            </a:r>
            <a:r>
              <a:rPr lang="it-IT" dirty="0" smtClean="0"/>
              <a:t>,  riconvertita in italiano.</a:t>
            </a:r>
          </a:p>
          <a:p>
            <a:endParaRPr lang="it-IT" dirty="0" smtClean="0"/>
          </a:p>
          <a:p>
            <a:r>
              <a:rPr lang="it-IT" dirty="0" smtClean="0"/>
              <a:t>Facendo questo lavoro abbiamo potuto notare quale ottima traduzione fosse stata quella di </a:t>
            </a:r>
            <a:r>
              <a:rPr lang="it-IT" dirty="0" err="1" smtClean="0"/>
              <a:t>Ern</a:t>
            </a:r>
            <a:r>
              <a:rPr lang="it-IT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 volte il concetto in russo è espresso in maniera più semplice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 volte egli dà anche una sua interpretazione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ma non tradisce mai il significato essenziale e il testo originale.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 algn="ctr"/>
            <a:r>
              <a:rPr lang="it-IT" dirty="0" smtClean="0"/>
              <a:t>Ma cosa </a:t>
            </a:r>
            <a:r>
              <a:rPr lang="it-IT" dirty="0" err="1" smtClean="0"/>
              <a:t>Ern</a:t>
            </a:r>
            <a:r>
              <a:rPr lang="it-IT" dirty="0" smtClean="0"/>
              <a:t> si prefiggeva nel fare tutto questo? La </a:t>
            </a:r>
            <a:r>
              <a:rPr lang="it-IT" b="1" i="1" dirty="0" smtClean="0"/>
              <a:t>lotta per il Logos.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4605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836712"/>
            <a:ext cx="4176464" cy="5832648"/>
          </a:xfrm>
        </p:spPr>
        <p:txBody>
          <a:bodyPr>
            <a:normAutofit fontScale="25000" lnSpcReduction="20000"/>
          </a:bodyPr>
          <a:lstStyle/>
          <a:p>
            <a:pPr marL="3175" indent="88900">
              <a:buNone/>
            </a:pPr>
            <a:r>
              <a:rPr lang="it-IT" sz="7200" dirty="0" smtClean="0"/>
              <a:t>Ecco il frontespizio del primo libro pubblicato da </a:t>
            </a:r>
            <a:r>
              <a:rPr lang="it-IT" sz="7200" dirty="0" err="1" smtClean="0"/>
              <a:t>Ern</a:t>
            </a:r>
            <a:r>
              <a:rPr lang="it-IT" sz="7200" dirty="0" smtClean="0"/>
              <a:t> nel 1911, prima di partire per l’Italia</a:t>
            </a:r>
            <a:r>
              <a:rPr lang="it-IT" sz="7200" b="1" dirty="0" smtClean="0"/>
              <a:t>: </a:t>
            </a:r>
            <a:r>
              <a:rPr lang="it-IT" sz="7200" b="1" i="1" dirty="0" smtClean="0"/>
              <a:t>La lotta per il Logos</a:t>
            </a:r>
            <a:r>
              <a:rPr lang="it-IT" sz="7200" dirty="0" smtClean="0"/>
              <a:t>.</a:t>
            </a:r>
          </a:p>
          <a:p>
            <a:pPr marL="3175" indent="88900">
              <a:lnSpc>
                <a:spcPct val="120000"/>
              </a:lnSpc>
              <a:buNone/>
            </a:pPr>
            <a:endParaRPr lang="it-IT" sz="7200" dirty="0" smtClean="0"/>
          </a:p>
          <a:p>
            <a:pPr marL="3175" indent="88900">
              <a:lnSpc>
                <a:spcPct val="120000"/>
              </a:lnSpc>
              <a:buNone/>
            </a:pPr>
            <a:r>
              <a:rPr lang="it-IT" sz="7200" dirty="0" smtClean="0"/>
              <a:t>Possiamo dire che </a:t>
            </a:r>
            <a:r>
              <a:rPr lang="it-IT" sz="7200" dirty="0" err="1" smtClean="0"/>
              <a:t>Ern</a:t>
            </a:r>
            <a:r>
              <a:rPr lang="it-IT" sz="7200" dirty="0" smtClean="0"/>
              <a:t> e </a:t>
            </a:r>
            <a:r>
              <a:rPr lang="it-IT" sz="7200" dirty="0" err="1" smtClean="0"/>
              <a:t>Rosmini</a:t>
            </a:r>
            <a:r>
              <a:rPr lang="it-IT" sz="7200" dirty="0" smtClean="0"/>
              <a:t>, come pure </a:t>
            </a:r>
            <a:r>
              <a:rPr lang="it-IT" sz="7200" dirty="0" err="1" smtClean="0"/>
              <a:t>Solov</a:t>
            </a:r>
            <a:r>
              <a:rPr lang="it-IT" sz="7200" dirty="0" smtClean="0"/>
              <a:t>’</a:t>
            </a:r>
            <a:r>
              <a:rPr lang="it-IT" sz="7200" dirty="0" err="1" smtClean="0"/>
              <a:t>ev</a:t>
            </a:r>
            <a:r>
              <a:rPr lang="it-IT" sz="7200" dirty="0" smtClean="0"/>
              <a:t>  </a:t>
            </a:r>
            <a:r>
              <a:rPr lang="it-IT" sz="7200" dirty="0" err="1" smtClean="0"/>
              <a:t>Florenskij</a:t>
            </a:r>
            <a:r>
              <a:rPr lang="it-IT" sz="7200" dirty="0" smtClean="0"/>
              <a:t> ed  i loro amici, avevano in comune questa esigenza ideale:</a:t>
            </a:r>
          </a:p>
          <a:p>
            <a:pPr marL="3175" indent="88900">
              <a:lnSpc>
                <a:spcPct val="170000"/>
              </a:lnSpc>
              <a:buNone/>
            </a:pPr>
            <a:r>
              <a:rPr lang="it-IT" sz="7200" dirty="0" smtClean="0"/>
              <a:t> promuovere </a:t>
            </a:r>
            <a:r>
              <a:rPr lang="it-IT" sz="7200" b="1" dirty="0" smtClean="0"/>
              <a:t>una filosofia viva</a:t>
            </a:r>
            <a:r>
              <a:rPr lang="it-IT" sz="7200" dirty="0" smtClean="0"/>
              <a:t>, che non vuole escludere il </a:t>
            </a:r>
            <a:r>
              <a:rPr lang="it-IT" sz="7200" b="1" dirty="0" smtClean="0"/>
              <a:t>Logos</a:t>
            </a:r>
            <a:r>
              <a:rPr lang="it-IT" sz="7200" dirty="0" smtClean="0"/>
              <a:t> che si incarna, cioè quella </a:t>
            </a:r>
            <a:r>
              <a:rPr lang="it-IT" sz="7200" b="1" i="1" dirty="0" err="1" smtClean="0"/>
              <a:t>Sofia-Sapienza</a:t>
            </a:r>
            <a:r>
              <a:rPr lang="it-IT" sz="7200" b="1" i="1" dirty="0" smtClean="0"/>
              <a:t> Divina</a:t>
            </a:r>
            <a:endParaRPr lang="it-IT" sz="7200" dirty="0" smtClean="0"/>
          </a:p>
          <a:p>
            <a:pPr marL="3175" indent="88900">
              <a:lnSpc>
                <a:spcPct val="170000"/>
              </a:lnSpc>
              <a:buNone/>
            </a:pPr>
            <a:r>
              <a:rPr lang="it-IT" sz="7200" dirty="0" smtClean="0"/>
              <a:t>che è presente in vari modi nel cosmo, nella </a:t>
            </a:r>
            <a:r>
              <a:rPr lang="it-IT" sz="7200" i="1" dirty="0" err="1" smtClean="0"/>
              <a:t>mens</a:t>
            </a:r>
            <a:r>
              <a:rPr lang="it-IT" sz="7200" i="1" dirty="0" smtClean="0"/>
              <a:t> </a:t>
            </a:r>
            <a:r>
              <a:rPr lang="it-IT" sz="7200" dirty="0" smtClean="0"/>
              <a:t>e nella storia degli esseri umani, come “</a:t>
            </a:r>
            <a:r>
              <a:rPr lang="it-IT" sz="7200" b="1" i="1" dirty="0" smtClean="0"/>
              <a:t>esemplare</a:t>
            </a:r>
            <a:r>
              <a:rPr lang="it-IT" sz="7200" dirty="0" smtClean="0"/>
              <a:t>” (parola lasciata da </a:t>
            </a:r>
            <a:r>
              <a:rPr lang="it-IT" sz="7200" dirty="0" err="1" smtClean="0"/>
              <a:t>Ern</a:t>
            </a:r>
            <a:r>
              <a:rPr lang="it-IT" sz="7200" dirty="0" smtClean="0"/>
              <a:t> in italiano, nella sua traduzione di </a:t>
            </a:r>
            <a:r>
              <a:rPr lang="it-IT" sz="7200" dirty="0" err="1" smtClean="0"/>
              <a:t>Rosmini</a:t>
            </a:r>
            <a:r>
              <a:rPr lang="it-IT" sz="7200" dirty="0" smtClean="0"/>
              <a:t> in russo).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2050" name="Picture 2" descr="E:\Documents and Settings\Azzaro\Desktop\Scansioni MAGGIO\scansion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181053" cy="567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4824536"/>
          </a:xfrm>
        </p:spPr>
        <p:txBody>
          <a:bodyPr>
            <a:normAutofit fontScale="70000" lnSpcReduction="20000"/>
          </a:bodyPr>
          <a:lstStyle/>
          <a:p>
            <a:pPr indent="284163">
              <a:buNone/>
            </a:pPr>
            <a:endParaRPr lang="it-IT" dirty="0" smtClean="0"/>
          </a:p>
          <a:p>
            <a:pPr indent="284163">
              <a:buNone/>
            </a:pPr>
            <a:r>
              <a:rPr lang="it-IT" dirty="0" smtClean="0"/>
              <a:t>“</a:t>
            </a:r>
            <a:r>
              <a:rPr lang="it-IT" i="1" dirty="0" smtClean="0"/>
              <a:t>Nella parola logos si riuniscono, secondo me </a:t>
            </a:r>
            <a:r>
              <a:rPr lang="it-IT" dirty="0" smtClean="0"/>
              <a:t>– </a:t>
            </a:r>
            <a:r>
              <a:rPr lang="it-IT" dirty="0" err="1" smtClean="0"/>
              <a:t>scirve</a:t>
            </a:r>
            <a:r>
              <a:rPr lang="it-IT" dirty="0" smtClean="0"/>
              <a:t> </a:t>
            </a:r>
            <a:r>
              <a:rPr lang="it-IT" dirty="0" err="1" smtClean="0"/>
              <a:t>Ern</a:t>
            </a:r>
            <a:r>
              <a:rPr lang="it-IT" dirty="0" smtClean="0"/>
              <a:t> nella prefazione a questo libro -  </a:t>
            </a:r>
            <a:r>
              <a:rPr lang="it-IT" i="1" dirty="0" smtClean="0"/>
              <a:t>tutte le peculiarità della filosofia che è stata quasi del tutto dimenticata dalla modernità e che io considero in modo esclusivo l’unica reale e vera, sana e necessaria.</a:t>
            </a:r>
          </a:p>
          <a:p>
            <a:pPr indent="284163">
              <a:buNone/>
            </a:pPr>
            <a:r>
              <a:rPr lang="it-IT" i="1" dirty="0" smtClean="0"/>
              <a:t>Il Logos </a:t>
            </a:r>
            <a:r>
              <a:rPr lang="it-IT" dirty="0" smtClean="0"/>
              <a:t>[</a:t>
            </a:r>
            <a:r>
              <a:rPr lang="it-IT" dirty="0" err="1" smtClean="0"/>
              <a:t>Λογος</a:t>
            </a:r>
            <a:r>
              <a:rPr lang="it-IT" dirty="0" smtClean="0"/>
              <a:t>] </a:t>
            </a:r>
            <a:r>
              <a:rPr lang="it-IT" i="1" dirty="0" smtClean="0"/>
              <a:t>è la “parola d’ordine” che invita la filosofia ad abbandonare la scolastica e il ragionamento astratto per tornare alla vita, e senza forzare la vita in schemi ma, al contrario, ascoltandola attentamente, la invita a farsi </a:t>
            </a:r>
            <a:r>
              <a:rPr lang="it-IT" b="1" i="1" dirty="0" smtClean="0"/>
              <a:t>interprete ispirata e sensibile del suo significato divino</a:t>
            </a:r>
            <a:r>
              <a:rPr lang="it-IT" i="1" dirty="0" smtClean="0"/>
              <a:t>, della sua gioia intima e nascosta, dei suoi obiettivi profondi</a:t>
            </a:r>
            <a:r>
              <a:rPr lang="it-IT" dirty="0" smtClean="0"/>
              <a:t>”.</a:t>
            </a:r>
          </a:p>
          <a:p>
            <a:pPr>
              <a:buNone/>
            </a:pPr>
            <a:r>
              <a:rPr lang="it-IT" sz="2600" dirty="0" smtClean="0"/>
              <a:t>	</a:t>
            </a:r>
          </a:p>
          <a:p>
            <a:pPr>
              <a:buNone/>
            </a:pPr>
            <a:r>
              <a:rPr lang="it-IT" sz="2600" dirty="0" smtClean="0"/>
              <a:t>	</a:t>
            </a:r>
            <a:r>
              <a:rPr lang="it-IT" sz="2600" dirty="0" err="1" smtClean="0"/>
              <a:t>Ern</a:t>
            </a:r>
            <a:r>
              <a:rPr lang="it-IT" sz="2600" dirty="0" smtClean="0"/>
              <a:t> B. F., Prefazione a </a:t>
            </a:r>
            <a:r>
              <a:rPr lang="it-IT" sz="2600" i="1" dirty="0" err="1" smtClean="0"/>
              <a:t>Bor</a:t>
            </a:r>
            <a:r>
              <a:rPr lang="it-IT" sz="2600" i="1" dirty="0" smtClean="0"/>
              <a:t>’</a:t>
            </a:r>
            <a:r>
              <a:rPr lang="it-IT" sz="2600" i="1" dirty="0" err="1" smtClean="0"/>
              <a:t>bà</a:t>
            </a:r>
            <a:r>
              <a:rPr lang="it-IT" sz="2600" i="1" dirty="0" smtClean="0"/>
              <a:t> </a:t>
            </a:r>
            <a:r>
              <a:rPr lang="it-IT" sz="2600" i="1" dirty="0" err="1" smtClean="0"/>
              <a:t>za</a:t>
            </a:r>
            <a:r>
              <a:rPr lang="it-IT" sz="2600" i="1" dirty="0" smtClean="0"/>
              <a:t> Logos </a:t>
            </a:r>
            <a:r>
              <a:rPr lang="it-IT" sz="2600" dirty="0" smtClean="0"/>
              <a:t>[Lotta per il Logos], </a:t>
            </a:r>
            <a:r>
              <a:rPr lang="it-IT" sz="2600" i="1" dirty="0" smtClean="0"/>
              <a:t> </a:t>
            </a:r>
            <a:r>
              <a:rPr lang="it-IT" sz="2600" dirty="0" smtClean="0"/>
              <a:t>in: </a:t>
            </a:r>
            <a:r>
              <a:rPr lang="it-IT" sz="2600" i="1" dirty="0" err="1" smtClean="0"/>
              <a:t>Socinenija</a:t>
            </a:r>
            <a:r>
              <a:rPr lang="it-IT" sz="2600" dirty="0" smtClean="0"/>
              <a:t> [Opere], </a:t>
            </a:r>
            <a:r>
              <a:rPr lang="it-IT" sz="2600" dirty="0" err="1" smtClean="0"/>
              <a:t>Moskva</a:t>
            </a:r>
            <a:r>
              <a:rPr lang="it-IT" sz="2600" dirty="0" smtClean="0"/>
              <a:t> 1991, p. 11; cit. da 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136904" cy="4997152"/>
          </a:xfrm>
        </p:spPr>
        <p:txBody>
          <a:bodyPr>
            <a:normAutofit fontScale="25000" lnSpcReduction="20000"/>
          </a:bodyPr>
          <a:lstStyle/>
          <a:p>
            <a:endParaRPr lang="it-IT" sz="9600" dirty="0" smtClean="0"/>
          </a:p>
          <a:p>
            <a:r>
              <a:rPr lang="it-IT" sz="9600" dirty="0" smtClean="0"/>
              <a:t>La dottrina del</a:t>
            </a:r>
            <a:r>
              <a:rPr lang="it-IT" sz="9600" b="1" dirty="0" smtClean="0"/>
              <a:t> Logos divino come fonte dell’essere e del pensiero</a:t>
            </a:r>
            <a:r>
              <a:rPr lang="it-IT" sz="9600" dirty="0" smtClean="0"/>
              <a:t>, risale secondo </a:t>
            </a:r>
            <a:r>
              <a:rPr lang="it-IT" sz="9600" dirty="0" err="1" smtClean="0"/>
              <a:t>Ern</a:t>
            </a:r>
            <a:r>
              <a:rPr lang="it-IT" sz="9600" dirty="0" smtClean="0"/>
              <a:t> all’ontologismo antico di Platone, deriva dalla speculazione dei Padri della Chiesa e dei teologi delle scuole dogmatiche, si ritrova negli scritti “areopagitici” e nell’ “energetismo” di Gregorio </a:t>
            </a:r>
            <a:r>
              <a:rPr lang="it-IT" sz="9600" dirty="0" err="1" smtClean="0"/>
              <a:t>Palamas</a:t>
            </a:r>
            <a:r>
              <a:rPr lang="it-IT" sz="9600" dirty="0" smtClean="0"/>
              <a:t>.</a:t>
            </a:r>
          </a:p>
          <a:p>
            <a:endParaRPr lang="it-IT" sz="9600" dirty="0" smtClean="0"/>
          </a:p>
          <a:p>
            <a:r>
              <a:rPr lang="it-IT" sz="9600" dirty="0" smtClean="0"/>
              <a:t>L’idea di una “sintesi neopatristica”, formulata più tardi da p. </a:t>
            </a:r>
            <a:r>
              <a:rPr lang="it-IT" sz="9600" dirty="0" err="1" smtClean="0"/>
              <a:t>Georgij</a:t>
            </a:r>
            <a:r>
              <a:rPr lang="it-IT" sz="9600" dirty="0" smtClean="0"/>
              <a:t> </a:t>
            </a:r>
            <a:r>
              <a:rPr lang="it-IT" sz="9600" dirty="0" err="1" smtClean="0"/>
              <a:t>Florovskij</a:t>
            </a:r>
            <a:r>
              <a:rPr lang="it-IT" sz="9600" dirty="0" smtClean="0"/>
              <a:t>, venne avanzata e proposta proprio da </a:t>
            </a:r>
            <a:r>
              <a:rPr lang="it-IT" sz="9600" dirty="0" err="1" smtClean="0"/>
              <a:t>Ern</a:t>
            </a:r>
            <a:r>
              <a:rPr lang="it-IT" sz="9600" dirty="0" smtClean="0"/>
              <a:t>.</a:t>
            </a:r>
          </a:p>
          <a:p>
            <a:endParaRPr lang="it-IT" sz="9600" dirty="0" smtClean="0"/>
          </a:p>
          <a:p>
            <a:r>
              <a:rPr lang="it-IT" sz="9600" dirty="0" smtClean="0"/>
              <a:t>Questo è “</a:t>
            </a:r>
            <a:r>
              <a:rPr lang="it-IT" sz="9600" i="1" dirty="0" smtClean="0"/>
              <a:t>il problema che agita ancora oggi il pensiero nell’Oriente slavo</a:t>
            </a:r>
            <a:r>
              <a:rPr lang="it-IT" sz="9600" dirty="0" smtClean="0"/>
              <a:t> </a:t>
            </a:r>
            <a:r>
              <a:rPr lang="it-IT" sz="9600" i="1" dirty="0" smtClean="0"/>
              <a:t>, ma si tratta di un problema universale … la sfida cioè, per l’uomo di oggi, di </a:t>
            </a:r>
            <a:r>
              <a:rPr lang="it-IT" sz="9600" b="1" i="1" dirty="0" smtClean="0"/>
              <a:t>un nuovo incontro con il Logos</a:t>
            </a:r>
            <a:r>
              <a:rPr lang="it-IT" sz="9600" dirty="0" smtClean="0"/>
              <a:t>”.</a:t>
            </a:r>
          </a:p>
          <a:p>
            <a:pPr marL="3175" indent="88900">
              <a:lnSpc>
                <a:spcPct val="120000"/>
              </a:lnSpc>
              <a:buNone/>
            </a:pPr>
            <a:r>
              <a:rPr lang="it-IT" sz="9600" dirty="0" smtClean="0"/>
              <a:t>	Tomas </a:t>
            </a:r>
            <a:r>
              <a:rPr lang="it-IT" sz="9600" dirty="0" err="1" smtClean="0"/>
              <a:t>Špidlík</a:t>
            </a:r>
            <a:r>
              <a:rPr lang="it-IT" sz="9600" dirty="0" smtClean="0"/>
              <a:t>  (</a:t>
            </a:r>
            <a:r>
              <a:rPr lang="it-IT" sz="9600" i="1" dirty="0" smtClean="0"/>
              <a:t>Prefazione </a:t>
            </a:r>
            <a:r>
              <a:rPr lang="it-IT" sz="9600" dirty="0" smtClean="0"/>
              <a:t>a </a:t>
            </a:r>
            <a:r>
              <a:rPr lang="it-IT" sz="9600" i="1" dirty="0" err="1" smtClean="0"/>
              <a:t>Ern</a:t>
            </a:r>
            <a:r>
              <a:rPr lang="it-IT" sz="9600" i="1" dirty="0" smtClean="0"/>
              <a:t> e </a:t>
            </a:r>
            <a:r>
              <a:rPr lang="it-IT" sz="9600" i="1" dirty="0" err="1" smtClean="0"/>
              <a:t>Rosmini</a:t>
            </a:r>
            <a:r>
              <a:rPr lang="it-IT" sz="9600" dirty="0" smtClean="0"/>
              <a:t>  2006, p.7) </a:t>
            </a:r>
          </a:p>
          <a:p>
            <a:endParaRPr lang="it-IT" sz="5100" dirty="0" smtClean="0"/>
          </a:p>
          <a:p>
            <a:endParaRPr lang="it-IT" dirty="0" smtClean="0"/>
          </a:p>
          <a:p>
            <a:pPr indent="9525">
              <a:buNone/>
            </a:pPr>
            <a:r>
              <a:rPr lang="it-IT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91264" cy="994122"/>
          </a:xfrm>
        </p:spPr>
        <p:txBody>
          <a:bodyPr>
            <a:normAutofit fontScale="90000"/>
          </a:bodyPr>
          <a:lstStyle/>
          <a:p>
            <a:pPr algn="l"/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E qui è importantissimo sottolineare che la dottrina di </a:t>
            </a:r>
            <a:r>
              <a:rPr lang="it-IT" sz="2200" dirty="0" err="1" smtClean="0"/>
              <a:t>Ern</a:t>
            </a:r>
            <a:r>
              <a:rPr lang="it-IT" sz="2200" dirty="0" smtClean="0"/>
              <a:t> presuppone non la slavofila contrapposizione di due culture cristiane, dell’Occidente e dell’Oriente, ma di due principi conoscitivi: quello della </a:t>
            </a:r>
            <a:r>
              <a:rPr lang="it-IT" sz="2200" i="1" dirty="0" err="1" smtClean="0"/>
              <a:t>ratio</a:t>
            </a:r>
            <a:r>
              <a:rPr lang="it-IT" sz="2200" dirty="0" smtClean="0"/>
              <a:t> </a:t>
            </a:r>
            <a:r>
              <a:rPr lang="it-IT" sz="2200" dirty="0" err="1" smtClean="0"/>
              <a:t>soggettiva-umana</a:t>
            </a:r>
            <a:r>
              <a:rPr lang="it-IT" sz="2200" dirty="0" smtClean="0"/>
              <a:t> e quello </a:t>
            </a:r>
            <a:r>
              <a:rPr lang="it-IT" sz="2200" dirty="0" err="1" smtClean="0"/>
              <a:t>oggettivo-divino</a:t>
            </a:r>
            <a:r>
              <a:rPr lang="it-IT" sz="2200" dirty="0" smtClean="0"/>
              <a:t> del Logos (</a:t>
            </a:r>
            <a:r>
              <a:rPr lang="it-IT" sz="2200" dirty="0" err="1" smtClean="0"/>
              <a:t>Logos</a:t>
            </a:r>
            <a:r>
              <a:rPr lang="it-IT" sz="2200" dirty="0" smtClean="0"/>
              <a:t>).</a:t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Il cattolicesimo per </a:t>
            </a:r>
            <a:r>
              <a:rPr lang="it-IT" sz="2200" dirty="0" err="1" smtClean="0"/>
              <a:t>Ern</a:t>
            </a:r>
            <a:r>
              <a:rPr lang="it-IT" sz="2200" dirty="0" smtClean="0"/>
              <a:t> è altrettanto “logico” e dinamico” quanto l’ortodossia...</a:t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Su questa via trova forti punti di contatto con </a:t>
            </a:r>
            <a:r>
              <a:rPr lang="it-IT" sz="2200" b="1" dirty="0" smtClean="0"/>
              <a:t>Antonio </a:t>
            </a:r>
            <a:r>
              <a:rPr lang="it-IT" sz="2200" b="1" dirty="0" err="1" smtClean="0"/>
              <a:t>Rosmini</a:t>
            </a:r>
            <a:r>
              <a:rPr lang="it-IT" sz="2200" b="1" dirty="0" smtClean="0"/>
              <a:t> </a:t>
            </a:r>
            <a:r>
              <a:rPr lang="it-IT" sz="2200" dirty="0" smtClean="0"/>
              <a:t>Serbati, “uno dei vertici più elevati </a:t>
            </a:r>
            <a:r>
              <a:rPr lang="it-IT" sz="2200" i="1" dirty="0" smtClean="0"/>
              <a:t>nell’autocoscienza filosofica dell’Occidente moderno</a:t>
            </a:r>
            <a:r>
              <a:rPr lang="it-IT" sz="2200" dirty="0" smtClean="0"/>
              <a:t>”,</a:t>
            </a:r>
            <a:br>
              <a:rPr lang="it-IT" sz="2200" dirty="0" smtClean="0"/>
            </a:br>
            <a:r>
              <a:rPr lang="it-IT" sz="2200" dirty="0" smtClean="0"/>
              <a:t>e con Vincenzo </a:t>
            </a:r>
            <a:r>
              <a:rPr lang="it-IT" sz="2200" dirty="0" err="1" smtClean="0"/>
              <a:t>Gioberti</a:t>
            </a:r>
            <a:r>
              <a:rPr lang="it-IT" sz="2200" dirty="0" smtClean="0"/>
              <a:t>, che secondo lui “cerca di ripristinare pienamente i metodi, caduti nell’oblio, del far filosofia propri dell’antichità e della patristica”</a:t>
            </a:r>
            <a:r>
              <a:rPr lang="it-IT" sz="2200" baseline="30000" dirty="0" smtClean="0"/>
              <a:t>.*</a:t>
            </a:r>
            <a:br>
              <a:rPr lang="it-IT" sz="2200" baseline="30000" dirty="0" smtClean="0"/>
            </a:br>
            <a:r>
              <a:rPr lang="it-IT" sz="2200" baseline="30000" dirty="0" smtClean="0"/>
              <a:t/>
            </a:r>
            <a:br>
              <a:rPr lang="it-IT" sz="2200" baseline="30000" dirty="0" smtClean="0"/>
            </a:br>
            <a:r>
              <a:rPr lang="it-IT" sz="2200" baseline="30000" dirty="0" smtClean="0"/>
              <a:t/>
            </a:r>
            <a:br>
              <a:rPr lang="it-IT" sz="2200" baseline="30000" dirty="0" smtClean="0"/>
            </a:br>
            <a:r>
              <a:rPr lang="it-IT" sz="2200" baseline="30000" dirty="0" smtClean="0"/>
              <a:t/>
            </a:r>
            <a:br>
              <a:rPr lang="it-IT" sz="2200" baseline="30000" dirty="0" smtClean="0"/>
            </a:br>
            <a:r>
              <a:rPr lang="it-IT" sz="2200" baseline="30000" dirty="0" smtClean="0"/>
              <a:t/>
            </a:r>
            <a:br>
              <a:rPr lang="it-IT" sz="2200" baseline="30000" dirty="0" smtClean="0"/>
            </a:br>
            <a:r>
              <a:rPr lang="it-IT" sz="2200" baseline="30000" dirty="0" err="1" smtClean="0"/>
              <a:t>*</a:t>
            </a:r>
            <a:r>
              <a:rPr lang="it-IT" sz="2000" dirty="0" err="1" smtClean="0"/>
              <a:t>Ern</a:t>
            </a:r>
            <a:r>
              <a:rPr lang="it-IT" sz="2000" dirty="0" smtClean="0"/>
              <a:t> V. F., </a:t>
            </a:r>
            <a:r>
              <a:rPr lang="it-IT" sz="2000" i="1" dirty="0" err="1" smtClean="0"/>
              <a:t>Spor</a:t>
            </a:r>
            <a:r>
              <a:rPr lang="it-IT" sz="2000" i="1" dirty="0" smtClean="0"/>
              <a:t> o </a:t>
            </a:r>
            <a:r>
              <a:rPr lang="it-IT" sz="2000" i="1" dirty="0" err="1" smtClean="0"/>
              <a:t>psichologisme</a:t>
            </a:r>
            <a:r>
              <a:rPr lang="it-IT" sz="2000" i="1" dirty="0" smtClean="0"/>
              <a:t> v </a:t>
            </a:r>
            <a:r>
              <a:rPr lang="it-IT" sz="2000" i="1" dirty="0" err="1" smtClean="0"/>
              <a:t>ital</a:t>
            </a:r>
            <a:r>
              <a:rPr lang="it-IT" sz="2000" i="1" dirty="0" smtClean="0"/>
              <a:t>’</a:t>
            </a:r>
            <a:r>
              <a:rPr lang="it-IT" sz="2000" i="1" dirty="0" err="1" smtClean="0"/>
              <a:t>janskoj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filosofii</a:t>
            </a:r>
            <a:r>
              <a:rPr lang="it-IT" sz="2000" i="1" dirty="0" smtClean="0"/>
              <a:t> </a:t>
            </a:r>
            <a:r>
              <a:rPr lang="it-IT" sz="2000" dirty="0" smtClean="0"/>
              <a:t>[“Controversia sullo psicologismo nella filosofia italiana”// </a:t>
            </a:r>
            <a:r>
              <a:rPr lang="it-IT" sz="2000" i="1" dirty="0" err="1" smtClean="0"/>
              <a:t>Bogoslovskij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vestnik</a:t>
            </a:r>
            <a:r>
              <a:rPr lang="it-IT" sz="2000" dirty="0" smtClean="0"/>
              <a:t>, 1914, t. 1, n. 4, pp. 748, 753;</a:t>
            </a:r>
            <a:br>
              <a:rPr lang="it-IT" sz="2000" dirty="0" smtClean="0"/>
            </a:br>
            <a:r>
              <a:rPr lang="it-IT" sz="2000" dirty="0" smtClean="0"/>
              <a:t>Tratto da: </a:t>
            </a:r>
            <a:r>
              <a:rPr lang="it-IT" sz="2000" b="1" dirty="0" err="1" smtClean="0"/>
              <a:t>Oleg</a:t>
            </a:r>
            <a:r>
              <a:rPr lang="it-IT" sz="2000" b="1" dirty="0" smtClean="0"/>
              <a:t> V. </a:t>
            </a:r>
            <a:r>
              <a:rPr lang="it-IT" sz="2000" b="1" dirty="0" err="1" smtClean="0"/>
              <a:t>Marčhenko</a:t>
            </a:r>
            <a:r>
              <a:rPr lang="it-IT" sz="2000" b="1" dirty="0" smtClean="0"/>
              <a:t>, </a:t>
            </a:r>
            <a:r>
              <a:rPr lang="it-IT" sz="2000" i="1" dirty="0" smtClean="0"/>
              <a:t>Alcune parole sul filosofo russo V. </a:t>
            </a:r>
            <a:r>
              <a:rPr lang="it-IT" sz="2000" i="1" dirty="0" err="1" smtClean="0"/>
              <a:t>Ern</a:t>
            </a:r>
            <a:r>
              <a:rPr lang="it-IT" sz="2000" dirty="0" smtClean="0"/>
              <a:t>, in: V. F. </a:t>
            </a:r>
            <a:r>
              <a:rPr lang="it-IT" sz="2000" dirty="0" err="1" smtClean="0"/>
              <a:t>Ern</a:t>
            </a:r>
            <a:r>
              <a:rPr lang="it-IT" sz="2000" dirty="0" smtClean="0"/>
              <a:t>, </a:t>
            </a:r>
            <a:r>
              <a:rPr lang="it-IT" sz="2000" b="1" i="1" dirty="0" err="1" smtClean="0"/>
              <a:t>Rosmini</a:t>
            </a:r>
            <a:r>
              <a:rPr lang="it-IT" sz="2000" b="1" i="1" dirty="0" smtClean="0"/>
              <a:t> e la sua teoria della conoscenza</a:t>
            </a:r>
            <a:r>
              <a:rPr lang="it-IT" sz="2000" dirty="0" smtClean="0"/>
              <a:t>, a cura di R. </a:t>
            </a:r>
            <a:r>
              <a:rPr lang="it-IT" sz="2000" dirty="0" err="1" smtClean="0"/>
              <a:t>Azzaro</a:t>
            </a:r>
            <a:r>
              <a:rPr lang="it-IT" sz="2000" dirty="0" smtClean="0"/>
              <a:t> P., San Paolo 2010, p. 491</a:t>
            </a:r>
            <a:r>
              <a:rPr lang="it-IT" sz="2200" dirty="0" smtClean="0"/>
              <a:t>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5976" y="188640"/>
            <a:ext cx="4536504" cy="5904656"/>
          </a:xfrm>
        </p:spPr>
        <p:txBody>
          <a:bodyPr>
            <a:noAutofit/>
          </a:bodyPr>
          <a:lstStyle/>
          <a:p>
            <a:pPr indent="9525"/>
            <a:r>
              <a:rPr lang="it-IT" sz="1800" dirty="0" smtClean="0"/>
              <a:t>“Al ‘razionalismo’ europeo moderno </a:t>
            </a:r>
            <a:r>
              <a:rPr lang="it-IT" sz="1800" dirty="0" err="1" smtClean="0"/>
              <a:t>Ern</a:t>
            </a:r>
            <a:r>
              <a:rPr lang="it-IT" sz="1800" dirty="0" smtClean="0"/>
              <a:t> contrappone dunque la speculazione cristiana antica, che egli chiama “</a:t>
            </a:r>
            <a:r>
              <a:rPr lang="it-IT" sz="1800" dirty="0" err="1" smtClean="0"/>
              <a:t>logismo</a:t>
            </a:r>
            <a:r>
              <a:rPr lang="it-IT" sz="1800" dirty="0" smtClean="0"/>
              <a:t>” (da [</a:t>
            </a:r>
            <a:r>
              <a:rPr lang="it-IT" sz="1800" i="1" dirty="0" smtClean="0"/>
              <a:t>Logos</a:t>
            </a:r>
            <a:r>
              <a:rPr lang="it-IT" sz="1800" dirty="0" smtClean="0"/>
              <a:t>]). Alla base di questa “lotta per il Logos”, secondo </a:t>
            </a:r>
            <a:r>
              <a:rPr lang="it-IT" sz="1800" dirty="0" err="1" smtClean="0"/>
              <a:t>Ern</a:t>
            </a:r>
            <a:r>
              <a:rPr lang="it-IT" sz="1800" dirty="0" smtClean="0"/>
              <a:t>, sta l’esperienza </a:t>
            </a:r>
            <a:r>
              <a:rPr lang="it-IT" sz="1800" i="1" dirty="0" smtClean="0"/>
              <a:t>dinamica</a:t>
            </a:r>
            <a:r>
              <a:rPr lang="it-IT" sz="1800" dirty="0" smtClean="0"/>
              <a:t> della crescita esistenziale della persona...</a:t>
            </a:r>
          </a:p>
          <a:p>
            <a:pPr indent="9525"/>
            <a:r>
              <a:rPr lang="it-IT" sz="1800" dirty="0" smtClean="0"/>
              <a:t>“Non una “dottrina” teorica, non un’“idea” astratta, ma precisamente </a:t>
            </a:r>
            <a:r>
              <a:rPr lang="it-IT" sz="1800" i="1" dirty="0" smtClean="0"/>
              <a:t>i santi come nuova realtà ontologica </a:t>
            </a:r>
            <a:r>
              <a:rPr lang="it-IT" sz="1800" dirty="0" smtClean="0"/>
              <a:t>nella storia dell’umanità, i “primogeniti della tanto attesa e presentita unione tra Dio e l’uomo” (come ha scritto il fraterno amico di </a:t>
            </a:r>
            <a:r>
              <a:rPr lang="it-IT" sz="1800" dirty="0" err="1" smtClean="0"/>
              <a:t>Ern</a:t>
            </a:r>
            <a:r>
              <a:rPr lang="it-IT" sz="1800" dirty="0" smtClean="0"/>
              <a:t>, </a:t>
            </a:r>
            <a:r>
              <a:rPr lang="it-IT" sz="1800" dirty="0" err="1" smtClean="0"/>
              <a:t>Vjaceslav</a:t>
            </a:r>
            <a:r>
              <a:rPr lang="it-IT" sz="1800" dirty="0" smtClean="0"/>
              <a:t> </a:t>
            </a:r>
            <a:r>
              <a:rPr lang="it-IT" sz="1800" dirty="0" err="1" smtClean="0"/>
              <a:t>Ivanov</a:t>
            </a:r>
            <a:r>
              <a:rPr lang="it-IT" sz="1800" dirty="0" smtClean="0"/>
              <a:t>).   </a:t>
            </a:r>
          </a:p>
          <a:p>
            <a:pPr indent="9525"/>
            <a:r>
              <a:rPr lang="it-IT" sz="1800" dirty="0" smtClean="0"/>
              <a:t>Secondo </a:t>
            </a:r>
            <a:r>
              <a:rPr lang="it-IT" sz="1800" dirty="0" err="1" smtClean="0"/>
              <a:t>Ern</a:t>
            </a:r>
            <a:r>
              <a:rPr lang="it-IT" sz="1800" dirty="0" smtClean="0"/>
              <a:t>, “</a:t>
            </a:r>
            <a:r>
              <a:rPr lang="it-IT" sz="1800" i="1" dirty="0" smtClean="0"/>
              <a:t>l’essenza della verità è la vera essenza della persona - dell’uomo, della Chiesa, del cosmo - intesa come compimento ultimo e perfetto del suo intelligibile “sguardo”, divenuto </a:t>
            </a:r>
            <a:r>
              <a:rPr lang="it-IT" sz="1800" b="1" i="1" dirty="0" smtClean="0"/>
              <a:t>riflesso della Sofia divina</a:t>
            </a:r>
            <a:r>
              <a:rPr lang="it-IT" sz="1800" i="1" dirty="0" smtClean="0"/>
              <a:t>, intelligibile riflesso del suo essere in Dio dall’eternità.</a:t>
            </a:r>
            <a:r>
              <a:rPr lang="it-IT" sz="1800" dirty="0" smtClean="0"/>
              <a:t>”*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0"/>
            <a:ext cx="44999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51723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“In Te si rallegra ogni creatura” (metà del XVI secolo, Russia centrale, Museo </a:t>
            </a:r>
            <a:r>
              <a:rPr lang="it-IT" sz="1600" dirty="0" err="1" smtClean="0"/>
              <a:t>Kolomenskoe</a:t>
            </a:r>
            <a:r>
              <a:rPr lang="it-IT" sz="1600" dirty="0" smtClean="0"/>
              <a:t>).</a:t>
            </a:r>
          </a:p>
          <a:p>
            <a:r>
              <a:rPr lang="it-IT" sz="1600" dirty="0" smtClean="0"/>
              <a:t>Tratta da: </a:t>
            </a:r>
            <a:r>
              <a:rPr lang="it-IT" sz="1600" b="1" i="1" dirty="0" err="1" smtClean="0"/>
              <a:t>Sophia</a:t>
            </a:r>
            <a:r>
              <a:rPr lang="it-IT" sz="1600" b="1" i="1" dirty="0" smtClean="0"/>
              <a:t>. La Sapienza di Dio</a:t>
            </a:r>
            <a:r>
              <a:rPr lang="it-IT" sz="1600" b="1" dirty="0" smtClean="0"/>
              <a:t>, </a:t>
            </a:r>
            <a:r>
              <a:rPr lang="it-IT" sz="1600" dirty="0" smtClean="0"/>
              <a:t>Catalogo della mostra di antiche icone russe, </a:t>
            </a:r>
            <a:r>
              <a:rPr lang="it-IT" sz="1600" dirty="0" err="1" smtClean="0"/>
              <a:t>Electa</a:t>
            </a:r>
            <a:r>
              <a:rPr lang="it-IT" sz="1600" dirty="0" smtClean="0"/>
              <a:t>, Milano 1999, p. 247</a:t>
            </a:r>
          </a:p>
          <a:p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6165304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*</a:t>
            </a:r>
            <a:r>
              <a:rPr lang="it-IT" sz="1400" dirty="0" err="1" smtClean="0"/>
              <a:t>Citato</a:t>
            </a:r>
            <a:r>
              <a:rPr lang="it-IT" sz="1400" dirty="0" smtClean="0"/>
              <a:t> da: </a:t>
            </a:r>
            <a:r>
              <a:rPr lang="it-IT" sz="1400" dirty="0" err="1" smtClean="0"/>
              <a:t>Oleg</a:t>
            </a:r>
            <a:r>
              <a:rPr lang="it-IT" sz="1400" dirty="0" smtClean="0"/>
              <a:t> V. </a:t>
            </a:r>
            <a:r>
              <a:rPr lang="it-IT" sz="1400" dirty="0" err="1" smtClean="0"/>
              <a:t>Marčhenko</a:t>
            </a:r>
            <a:r>
              <a:rPr lang="it-IT" sz="1400" dirty="0" smtClean="0"/>
              <a:t>, </a:t>
            </a:r>
            <a:r>
              <a:rPr lang="it-IT" sz="1400" i="1" dirty="0" smtClean="0"/>
              <a:t>Alcune parole sul filosofo russo V. </a:t>
            </a:r>
            <a:r>
              <a:rPr lang="it-IT" sz="1400" i="1" dirty="0" err="1" smtClean="0"/>
              <a:t>Ern</a:t>
            </a:r>
            <a:r>
              <a:rPr lang="it-IT" sz="1400" dirty="0" smtClean="0"/>
              <a:t> in: V. F. </a:t>
            </a:r>
            <a:r>
              <a:rPr lang="it-IT" sz="1400" dirty="0" err="1" smtClean="0"/>
              <a:t>Ern</a:t>
            </a:r>
            <a:r>
              <a:rPr lang="it-IT" sz="1400" dirty="0" smtClean="0"/>
              <a:t>, </a:t>
            </a:r>
            <a:r>
              <a:rPr lang="it-IT" sz="1400" b="1" i="1" dirty="0" err="1" smtClean="0"/>
              <a:t>Rosmini</a:t>
            </a:r>
            <a:r>
              <a:rPr lang="it-IT" sz="1400" b="1" i="1" dirty="0" smtClean="0"/>
              <a:t> e la sua teoria della conoscenza</a:t>
            </a:r>
            <a:r>
              <a:rPr lang="it-IT" sz="1400" dirty="0" smtClean="0"/>
              <a:t>, 2010, pp. 477-497.</a:t>
            </a:r>
            <a:endParaRPr lang="it-IT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3968" y="582935"/>
            <a:ext cx="47342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“lotta per il Logos” dunque, è anche “lotta per l’essere umano”, che ha una caratteristica unica nell’universo: </a:t>
            </a:r>
          </a:p>
          <a:p>
            <a:r>
              <a:rPr lang="it-IT" dirty="0" smtClean="0"/>
              <a:t>“</a:t>
            </a:r>
            <a:r>
              <a:rPr lang="it-IT" i="1" dirty="0" smtClean="0"/>
              <a:t>La capacità, </a:t>
            </a:r>
            <a:r>
              <a:rPr lang="it-IT" b="1" i="1" dirty="0" smtClean="0"/>
              <a:t>riposta nella stessa natura della </a:t>
            </a:r>
            <a:r>
              <a:rPr lang="it-IT" b="1" i="1" u="sng" dirty="0" smtClean="0"/>
              <a:t>ragione</a:t>
            </a:r>
            <a:r>
              <a:rPr lang="it-IT" b="1" i="1" dirty="0" smtClean="0"/>
              <a:t> e della </a:t>
            </a:r>
            <a:r>
              <a:rPr lang="it-IT" b="1" i="1" u="sng" dirty="0" smtClean="0"/>
              <a:t>parola</a:t>
            </a:r>
            <a:r>
              <a:rPr lang="it-IT" i="1" dirty="0" smtClean="0"/>
              <a:t>, di </a:t>
            </a:r>
            <a:r>
              <a:rPr lang="it-IT" b="1" i="1" dirty="0" smtClean="0"/>
              <a:t>raggiungere la verità </a:t>
            </a:r>
            <a:r>
              <a:rPr lang="it-IT" i="1" dirty="0" smtClean="0"/>
              <a:t>totalmente unitaria e totalmente unificante  </a:t>
            </a:r>
            <a:r>
              <a:rPr lang="it-IT" dirty="0" smtClean="0"/>
              <a:t>- e questa capacità, scrive V. </a:t>
            </a:r>
            <a:r>
              <a:rPr lang="it-IT" dirty="0" err="1" smtClean="0"/>
              <a:t>Solov</a:t>
            </a:r>
            <a:r>
              <a:rPr lang="it-IT" dirty="0" smtClean="0"/>
              <a:t>’</a:t>
            </a:r>
            <a:r>
              <a:rPr lang="it-IT" dirty="0" err="1" smtClean="0"/>
              <a:t>ëv</a:t>
            </a:r>
            <a:r>
              <a:rPr lang="it-IT" dirty="0" smtClean="0"/>
              <a:t> - </a:t>
            </a:r>
            <a:r>
              <a:rPr lang="it-IT" i="1" dirty="0" smtClean="0"/>
              <a:t>ha agito in popoli diversi separati gli uni dagli </a:t>
            </a:r>
            <a:r>
              <a:rPr lang="it-IT" i="1" dirty="0" err="1" smtClean="0"/>
              <a:t>altri…</a:t>
            </a:r>
            <a:r>
              <a:rPr lang="it-IT" dirty="0" smtClean="0"/>
              <a:t>”</a:t>
            </a:r>
          </a:p>
          <a:p>
            <a:r>
              <a:rPr lang="it-IT" sz="1400" i="1" dirty="0" smtClean="0"/>
              <a:t>Giustificazione del bene</a:t>
            </a:r>
            <a:r>
              <a:rPr lang="it-IT" sz="1400" dirty="0" smtClean="0"/>
              <a:t> (</a:t>
            </a:r>
            <a:r>
              <a:rPr lang="it-IT" sz="1400" i="1" dirty="0" err="1" smtClean="0"/>
              <a:t>Opravdanje</a:t>
            </a:r>
            <a:r>
              <a:rPr lang="it-IT" sz="1400" i="1" dirty="0" smtClean="0"/>
              <a:t> dobra)</a:t>
            </a:r>
            <a:r>
              <a:rPr lang="it-IT" sz="1400" dirty="0" smtClean="0"/>
              <a:t>, in: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Šocinenia</a:t>
            </a:r>
            <a:r>
              <a:rPr lang="it-IT" sz="1400" dirty="0" smtClean="0"/>
              <a:t>, Mosca 1988, vol. I, p. 271.</a:t>
            </a:r>
          </a:p>
          <a:p>
            <a:endParaRPr lang="it-IT" dirty="0" smtClean="0"/>
          </a:p>
          <a:p>
            <a:r>
              <a:rPr lang="it-IT" dirty="0" smtClean="0"/>
              <a:t>Le opere di </a:t>
            </a:r>
            <a:r>
              <a:rPr lang="it-IT" dirty="0" err="1" smtClean="0"/>
              <a:t>Ern</a:t>
            </a:r>
            <a:r>
              <a:rPr lang="it-IT" dirty="0" smtClean="0"/>
              <a:t> furono ri-pubblicate per la prima volta  a Mosca nel 1991, a cura di </a:t>
            </a:r>
            <a:r>
              <a:rPr lang="it-IT" dirty="0" err="1" smtClean="0"/>
              <a:t>Nikolay</a:t>
            </a:r>
            <a:r>
              <a:rPr lang="it-IT" dirty="0" smtClean="0"/>
              <a:t> </a:t>
            </a:r>
            <a:r>
              <a:rPr lang="it-IT" dirty="0" err="1" smtClean="0"/>
              <a:t>Kotrelev</a:t>
            </a:r>
            <a:r>
              <a:rPr lang="it-IT" dirty="0" smtClean="0"/>
              <a:t>, che è Vice- Presidente di “</a:t>
            </a:r>
            <a:r>
              <a:rPr lang="it-IT" b="1" dirty="0" smtClean="0"/>
              <a:t>Sofia idea russa, idea d’Europa</a:t>
            </a:r>
            <a:r>
              <a:rPr lang="it-IT" dirty="0" smtClean="0"/>
              <a:t>”, Associazione Internazionale fondata nel 1994 e presieduta dalla Prof.ssa Giuseppina </a:t>
            </a:r>
            <a:r>
              <a:rPr lang="it-IT" dirty="0" err="1" smtClean="0"/>
              <a:t>Cardillo</a:t>
            </a:r>
            <a:r>
              <a:rPr lang="it-IT" dirty="0" smtClean="0"/>
              <a:t> </a:t>
            </a:r>
            <a:r>
              <a:rPr lang="it-IT" dirty="0" err="1" smtClean="0"/>
              <a:t>Azzaro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Da “Sofia” è sorta a Roma, il 20 maggio 2010, l’</a:t>
            </a:r>
            <a:r>
              <a:rPr lang="it-IT" b="1" dirty="0" smtClean="0"/>
              <a:t>Accademia Italo- Russa “</a:t>
            </a:r>
            <a:r>
              <a:rPr lang="it-IT" b="1" dirty="0" err="1" smtClean="0"/>
              <a:t>Sapientia</a:t>
            </a:r>
            <a:r>
              <a:rPr lang="it-IT" b="1" dirty="0" smtClean="0"/>
              <a:t> </a:t>
            </a:r>
            <a:r>
              <a:rPr lang="it-IT" b="1" dirty="0" err="1" smtClean="0"/>
              <a:t>et</a:t>
            </a:r>
            <a:r>
              <a:rPr lang="it-IT" b="1" dirty="0" smtClean="0"/>
              <a:t> </a:t>
            </a:r>
            <a:r>
              <a:rPr lang="it-IT" b="1" dirty="0" err="1" smtClean="0"/>
              <a:t>Scientia</a:t>
            </a:r>
            <a:r>
              <a:rPr lang="it-IT" dirty="0" smtClean="0"/>
              <a:t>”.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06" y="1426111"/>
            <a:ext cx="3329114" cy="26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E:\Documents and Settings\Azzaro\Impostazioni locali\Temp\wzbe2d\LOGO SAPIENTIA\Sapient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smtClean="0"/>
              <a:t>Dettagli sulla traduzione della terminologia filosofica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Questi pochi cenni  bastano a capire la complessità del pensiero di </a:t>
            </a:r>
            <a:r>
              <a:rPr lang="it-IT" sz="2000" dirty="0" err="1" smtClean="0"/>
              <a:t>Ern</a:t>
            </a:r>
            <a:r>
              <a:rPr lang="it-IT" sz="2000" dirty="0" smtClean="0"/>
              <a:t>, ma ancora più profondo e articolato è il pensiero di Antonio </a:t>
            </a:r>
            <a:r>
              <a:rPr lang="it-IT" sz="2000" dirty="0" err="1" smtClean="0"/>
              <a:t>Rosmini</a:t>
            </a:r>
            <a:r>
              <a:rPr lang="it-IT" sz="2000" dirty="0" smtClean="0"/>
              <a:t> </a:t>
            </a:r>
            <a:r>
              <a:rPr lang="it-IT" sz="2000" dirty="0" err="1" smtClean="0"/>
              <a:t>Serbati…che</a:t>
            </a:r>
            <a:r>
              <a:rPr lang="it-IT" sz="2000" dirty="0" smtClean="0"/>
              <a:t> qui vi risparmio!</a:t>
            </a:r>
          </a:p>
          <a:p>
            <a:r>
              <a:rPr lang="it-IT" sz="2000" dirty="0" smtClean="0"/>
              <a:t>Vi rimando per questo all’ottima sintesi che ne fa lo stesso </a:t>
            </a:r>
            <a:r>
              <a:rPr lang="it-IT" sz="2000" dirty="0" err="1" smtClean="0"/>
              <a:t>Ern</a:t>
            </a:r>
            <a:r>
              <a:rPr lang="it-IT" sz="2000" dirty="0" smtClean="0"/>
              <a:t> nella sua opera: </a:t>
            </a:r>
            <a:r>
              <a:rPr lang="it-IT" sz="2000" i="1" dirty="0" err="1" smtClean="0"/>
              <a:t>Rosmini</a:t>
            </a:r>
            <a:r>
              <a:rPr lang="it-IT" sz="2000" i="1" dirty="0" smtClean="0"/>
              <a:t> e la sua teoria della conoscenza</a:t>
            </a:r>
            <a:r>
              <a:rPr lang="it-IT" sz="2000" dirty="0" smtClean="0"/>
              <a:t>: 293 pagine in russo e 400 nella traduzione italiana.</a:t>
            </a:r>
          </a:p>
          <a:p>
            <a:r>
              <a:rPr lang="it-IT" sz="2000" dirty="0" smtClean="0"/>
              <a:t>Sono stati necessari più di due anni di lavoro per la traduzione dal russo in italiano!</a:t>
            </a:r>
          </a:p>
          <a:p>
            <a:r>
              <a:rPr lang="it-IT" sz="2000" dirty="0" smtClean="0"/>
              <a:t>Si tratta di testi di contenuto rigorosamente </a:t>
            </a:r>
            <a:r>
              <a:rPr lang="it-IT" sz="2000" dirty="0" err="1" smtClean="0"/>
              <a:t>filosofico-metafisico</a:t>
            </a:r>
            <a:r>
              <a:rPr lang="it-IT" sz="2000" dirty="0" smtClean="0"/>
              <a:t>, la cui lingua originale non è l’italiano e il russo odierno ma quelli di più di cento anni fa.</a:t>
            </a:r>
          </a:p>
          <a:p>
            <a:r>
              <a:rPr lang="it-IT" sz="2000" dirty="0" smtClean="0"/>
              <a:t>Possiamo intuire quindi le difficoltà di comprensione e traduzione da una lingua all’altra: dall’italiano al russo prima e poi dal russo in italiano.</a:t>
            </a:r>
          </a:p>
          <a:p>
            <a:endParaRPr lang="it-IT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46420"/>
            <a:ext cx="55081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Prefazione</a:t>
            </a:r>
            <a:r>
              <a:rPr lang="it-IT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Pier Paolo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Ottonello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Introduzione</a:t>
            </a:r>
            <a:r>
              <a:rPr lang="it-IT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Rosalia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Azzaro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Pulvirenti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Rosmini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la sua teoria della conoscenza	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Vladimir F.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Ern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Sommario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Prefazione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Introduzione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I	Vita e personalità 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Rosmini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II	Introduzione all’ideologia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III	Saggio sull’ideologia 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Rosmini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IV	La disputa sullo psicologismo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V	Fondamento ontologico dell’ideologia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Conclusione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Alcune parole sul filosofo russo V.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Ern</a:t>
            </a: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Marčhenko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memoria di V.F.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Ern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Sergej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Durylin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Bibliografia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109914" y="332656"/>
          <a:ext cx="3638550" cy="5667375"/>
        </p:xfrm>
        <a:graphic>
          <a:graphicData uri="http://schemas.openxmlformats.org/presentationml/2006/ole">
            <p:oleObj spid="_x0000_s44034" name="Acrobat Document" r:id="rId3" imgW="3638398" imgH="566714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488571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939" y="188640"/>
            <a:ext cx="4446549" cy="62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traduttrici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145435"/>
          </a:xfrm>
        </p:spPr>
        <p:txBody>
          <a:bodyPr>
            <a:normAutofit fontScale="92500"/>
          </a:bodyPr>
          <a:lstStyle/>
          <a:p>
            <a:pPr marL="95250" indent="173038">
              <a:buNone/>
            </a:pPr>
            <a:r>
              <a:rPr lang="it-IT" sz="2000" b="1" dirty="0" smtClean="0"/>
              <a:t>Irina </a:t>
            </a:r>
            <a:r>
              <a:rPr lang="it-IT" sz="2000" b="1" dirty="0" err="1" smtClean="0"/>
              <a:t>Borussovka</a:t>
            </a:r>
            <a:r>
              <a:rPr lang="it-IT" sz="2000" b="1" dirty="0" smtClean="0"/>
              <a:t> </a:t>
            </a:r>
            <a:r>
              <a:rPr lang="it-IT" sz="2000" dirty="0" smtClean="0"/>
              <a:t>ha tradotto dal russo in italiano (2006) i primi due inediti di </a:t>
            </a:r>
            <a:r>
              <a:rPr lang="it-IT" sz="2000" dirty="0" err="1" smtClean="0"/>
              <a:t>Ern</a:t>
            </a:r>
            <a:r>
              <a:rPr lang="it-IT" sz="2000" dirty="0" smtClean="0"/>
              <a:t>: </a:t>
            </a:r>
            <a:endParaRPr lang="it-IT" sz="2000" i="1" dirty="0" smtClean="0"/>
          </a:p>
          <a:p>
            <a:pPr marL="95250" indent="173038"/>
            <a:r>
              <a:rPr lang="it-IT" sz="2000" i="1" dirty="0" smtClean="0"/>
              <a:t>Saggio sulla Teosofia di </a:t>
            </a:r>
            <a:r>
              <a:rPr lang="it-IT" sz="2000" i="1" dirty="0" err="1" smtClean="0"/>
              <a:t>Rosmini</a:t>
            </a:r>
            <a:r>
              <a:rPr lang="it-IT" sz="2000" i="1" dirty="0" smtClean="0"/>
              <a:t>, (Mosca, 1914)  </a:t>
            </a:r>
          </a:p>
          <a:p>
            <a:pPr marL="95250" indent="173038"/>
            <a:r>
              <a:rPr lang="it-IT" sz="2000" i="1" dirty="0" smtClean="0"/>
              <a:t>Il posto di </a:t>
            </a:r>
            <a:r>
              <a:rPr lang="it-IT" sz="2000" i="1" dirty="0" err="1" smtClean="0"/>
              <a:t>Rosmini</a:t>
            </a:r>
            <a:r>
              <a:rPr lang="it-IT" sz="2000" i="1" dirty="0" smtClean="0"/>
              <a:t> nella storia della filosofia (Mosca, 1915).</a:t>
            </a:r>
          </a:p>
          <a:p>
            <a:pPr marL="95250" indent="173038">
              <a:buNone/>
            </a:pPr>
            <a:r>
              <a:rPr lang="it-IT" sz="2000" b="1" dirty="0" smtClean="0"/>
              <a:t>Silvia Ciancio </a:t>
            </a:r>
            <a:r>
              <a:rPr lang="it-IT" sz="2000" b="1" dirty="0" err="1" smtClean="0"/>
              <a:t>Malcotti</a:t>
            </a:r>
            <a:r>
              <a:rPr lang="it-IT" sz="2000" b="1" dirty="0" smtClean="0"/>
              <a:t> </a:t>
            </a:r>
            <a:r>
              <a:rPr lang="it-IT" sz="2000" dirty="0" smtClean="0"/>
              <a:t>ha tradotto dal russo in italiano l’inedito di P. </a:t>
            </a:r>
            <a:r>
              <a:rPr lang="it-IT" sz="2000" dirty="0" err="1" smtClean="0"/>
              <a:t>Florenkij</a:t>
            </a:r>
            <a:endParaRPr lang="it-IT" sz="2000" dirty="0" smtClean="0"/>
          </a:p>
          <a:p>
            <a:pPr indent="287338" algn="just">
              <a:buNone/>
            </a:pPr>
            <a:r>
              <a:rPr lang="it-IT" sz="2000" i="1" dirty="0" smtClean="0"/>
              <a:t>In memoria di V. F. </a:t>
            </a:r>
            <a:r>
              <a:rPr lang="it-IT" sz="2000" i="1" dirty="0" err="1" smtClean="0"/>
              <a:t>Ern</a:t>
            </a:r>
            <a:r>
              <a:rPr lang="it-IT" sz="2000" i="1" dirty="0" smtClean="0"/>
              <a:t> </a:t>
            </a:r>
          </a:p>
          <a:p>
            <a:pPr indent="287338" algn="just">
              <a:buNone/>
            </a:pPr>
            <a:r>
              <a:rPr lang="it-IT" sz="2000" i="1" dirty="0" smtClean="0"/>
              <a:t>Capitolo V </a:t>
            </a:r>
            <a:r>
              <a:rPr lang="it-IT" sz="2000" dirty="0" smtClean="0"/>
              <a:t>del libro </a:t>
            </a:r>
            <a:r>
              <a:rPr lang="it-IT" sz="2000" i="1" dirty="0" err="1" smtClean="0"/>
              <a:t>Rosmini</a:t>
            </a:r>
            <a:r>
              <a:rPr lang="it-IT" sz="2000" i="1" dirty="0" smtClean="0"/>
              <a:t> e la sua </a:t>
            </a:r>
            <a:r>
              <a:rPr lang="it-IT" sz="2000" i="1" dirty="0" err="1" smtClean="0"/>
              <a:t>teoria…</a:t>
            </a:r>
            <a:endParaRPr lang="it-IT" sz="2000" i="1" dirty="0" smtClean="0"/>
          </a:p>
          <a:p>
            <a:pPr indent="287338" algn="just">
              <a:buNone/>
            </a:pPr>
            <a:endParaRPr lang="it-IT" sz="2000" i="1" dirty="0" smtClean="0"/>
          </a:p>
          <a:p>
            <a:pPr marL="0" indent="274638" algn="just">
              <a:buNone/>
            </a:pPr>
            <a:r>
              <a:rPr lang="it-IT" sz="2000" b="1" dirty="0" smtClean="0"/>
              <a:t>LAURA FERRARI </a:t>
            </a:r>
            <a:r>
              <a:rPr lang="it-IT" sz="2000" dirty="0" smtClean="0"/>
              <a:t>ha tradotto dal russo in italiano tutto il resto del libro di ERN, </a:t>
            </a:r>
            <a:r>
              <a:rPr lang="it-IT" sz="2000" b="1" i="1" dirty="0" err="1" smtClean="0"/>
              <a:t>Rosmini</a:t>
            </a:r>
            <a:r>
              <a:rPr lang="it-IT" sz="2000" b="1" i="1" dirty="0" smtClean="0"/>
              <a:t> e la sua teoria della conoscenza</a:t>
            </a:r>
            <a:r>
              <a:rPr lang="it-IT" sz="2000" dirty="0" smtClean="0"/>
              <a:t>:</a:t>
            </a:r>
            <a:endParaRPr lang="it-IT" sz="2000" b="1" i="1" dirty="0" smtClean="0"/>
          </a:p>
          <a:p>
            <a:pPr marL="0" indent="274638" algn="just"/>
            <a:r>
              <a:rPr lang="it-IT" sz="2000" i="1" dirty="0" smtClean="0"/>
              <a:t>Introduzione</a:t>
            </a:r>
          </a:p>
          <a:p>
            <a:pPr marL="0" indent="274638" algn="just"/>
            <a:r>
              <a:rPr lang="it-IT" sz="2000" dirty="0" smtClean="0"/>
              <a:t>Capitoli da I a </a:t>
            </a:r>
            <a:r>
              <a:rPr lang="it-IT" sz="2000" dirty="0" err="1" smtClean="0"/>
              <a:t>VI</a:t>
            </a:r>
            <a:endParaRPr lang="it-IT" sz="2000" dirty="0" smtClean="0"/>
          </a:p>
          <a:p>
            <a:pPr marL="0" indent="274638" algn="just"/>
            <a:r>
              <a:rPr lang="it-IT" sz="2000" i="1" dirty="0" smtClean="0"/>
              <a:t>Conclusioni</a:t>
            </a:r>
          </a:p>
          <a:p>
            <a:pPr marL="0" indent="274638" algn="just"/>
            <a:r>
              <a:rPr lang="it-IT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Marčhenko</a:t>
            </a:r>
            <a:endParaRPr lang="it-IT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274638" algn="just"/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Durylin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Difficoltà di comprensione e traduzione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it-IT" sz="5500" dirty="0" smtClean="0"/>
          </a:p>
          <a:p>
            <a:r>
              <a:rPr lang="it-IT" sz="5500" dirty="0" smtClean="0"/>
              <a:t>Già </a:t>
            </a:r>
            <a:r>
              <a:rPr lang="it-IT" sz="5500" dirty="0" err="1" smtClean="0"/>
              <a:t>Ern</a:t>
            </a:r>
            <a:r>
              <a:rPr lang="it-IT" sz="5500" dirty="0" smtClean="0"/>
              <a:t> nella sua traduzione di </a:t>
            </a:r>
            <a:r>
              <a:rPr lang="it-IT" sz="5500" dirty="0" err="1" smtClean="0"/>
              <a:t>Rosmini</a:t>
            </a:r>
            <a:r>
              <a:rPr lang="it-IT" sz="5500" dirty="0" smtClean="0"/>
              <a:t> cerca di usare un linguaggio più moderno e quindi attuale. </a:t>
            </a:r>
          </a:p>
          <a:p>
            <a:r>
              <a:rPr lang="it-IT" sz="5500" dirty="0" smtClean="0"/>
              <a:t>La traduzione dal russo in italiano ha cercato di mantenere uno stile “adeguato” all’epoca.</a:t>
            </a:r>
          </a:p>
          <a:p>
            <a:r>
              <a:rPr lang="it-IT" sz="5500" dirty="0" smtClean="0"/>
              <a:t>Il capitolo che riguarda la biografia di </a:t>
            </a:r>
            <a:r>
              <a:rPr lang="it-IT" sz="5500" dirty="0" err="1" smtClean="0"/>
              <a:t>Rosmini</a:t>
            </a:r>
            <a:r>
              <a:rPr lang="it-IT" sz="5500" dirty="0" smtClean="0"/>
              <a:t> per esempio sa molto di agiografia, ma è stato mantenuto lo stesso spirito che animava </a:t>
            </a:r>
            <a:r>
              <a:rPr lang="it-IT" sz="5500" dirty="0" err="1" smtClean="0"/>
              <a:t>Ern</a:t>
            </a:r>
            <a:r>
              <a:rPr lang="it-IT" sz="5500" dirty="0" smtClean="0"/>
              <a:t> nel dipingere con ammirazione </a:t>
            </a:r>
            <a:r>
              <a:rPr lang="it-IT" sz="5500" dirty="0" err="1" smtClean="0"/>
              <a:t>Rosmini</a:t>
            </a:r>
            <a:r>
              <a:rPr lang="it-IT" sz="5500" dirty="0" smtClean="0"/>
              <a:t> come uomo e come sacerdote.</a:t>
            </a:r>
          </a:p>
          <a:p>
            <a:endParaRPr lang="it-IT" sz="5500" dirty="0" smtClean="0"/>
          </a:p>
          <a:p>
            <a:endParaRPr lang="it-IT" sz="5500" dirty="0" smtClean="0"/>
          </a:p>
          <a:p>
            <a:r>
              <a:rPr lang="it-IT" sz="5500" dirty="0" smtClean="0"/>
              <a:t>Il Direttore della “Rivista </a:t>
            </a:r>
            <a:r>
              <a:rPr lang="it-IT" sz="5500" dirty="0" err="1" smtClean="0"/>
              <a:t>Rosminiana</a:t>
            </a:r>
            <a:r>
              <a:rPr lang="it-IT" sz="5500" dirty="0" smtClean="0"/>
              <a:t>” nella sua Prefazione a questo libro ha notato che nonostante la sua ammirazione, </a:t>
            </a:r>
            <a:r>
              <a:rPr lang="it-IT" sz="5500" dirty="0" err="1" smtClean="0"/>
              <a:t>Ern</a:t>
            </a:r>
            <a:r>
              <a:rPr lang="it-IT" sz="5500" dirty="0" smtClean="0"/>
              <a:t> </a:t>
            </a:r>
            <a:r>
              <a:rPr lang="it-IT" sz="5500" b="1" dirty="0" smtClean="0"/>
              <a:t>non</a:t>
            </a:r>
            <a:r>
              <a:rPr lang="it-IT" sz="5500" dirty="0" smtClean="0"/>
              <a:t> arriva a comprendere fino in fondo il pensiero di </a:t>
            </a:r>
            <a:r>
              <a:rPr lang="it-IT" sz="5500" dirty="0" err="1" smtClean="0"/>
              <a:t>Rosmini…</a:t>
            </a:r>
            <a:endParaRPr lang="it-IT" sz="5500" dirty="0" smtClean="0"/>
          </a:p>
          <a:p>
            <a:r>
              <a:rPr lang="it-IT" sz="5500" dirty="0" smtClean="0"/>
              <a:t>Un motivo può essere quello che </a:t>
            </a:r>
            <a:r>
              <a:rPr lang="it-IT" sz="5500" dirty="0" err="1" smtClean="0"/>
              <a:t>Ern</a:t>
            </a:r>
            <a:r>
              <a:rPr lang="it-IT" sz="5500" dirty="0" smtClean="0"/>
              <a:t> “piomba giovanissimo in un ambito culturale e linguistico remoto, rispetto alla sua formazione”</a:t>
            </a:r>
          </a:p>
          <a:p>
            <a:r>
              <a:rPr lang="it-IT" sz="5500" dirty="0" smtClean="0"/>
              <a:t>Certo </a:t>
            </a:r>
            <a:r>
              <a:rPr lang="it-IT" sz="5500" dirty="0" err="1" smtClean="0"/>
              <a:t>Ern</a:t>
            </a:r>
            <a:r>
              <a:rPr lang="it-IT" sz="5500" dirty="0" smtClean="0"/>
              <a:t> non può essere arrivato a leggere tutte le opere di </a:t>
            </a:r>
            <a:r>
              <a:rPr lang="it-IT" sz="5500" dirty="0" err="1" smtClean="0"/>
              <a:t>Rosmini</a:t>
            </a:r>
            <a:r>
              <a:rPr lang="it-IT" sz="5500" dirty="0" smtClean="0"/>
              <a:t>, circa 8.000 pagine!</a:t>
            </a:r>
          </a:p>
          <a:p>
            <a:r>
              <a:rPr lang="it-IT" sz="5500" dirty="0" smtClean="0"/>
              <a:t>Il motivo più sostanziale è forse questo: </a:t>
            </a:r>
            <a:r>
              <a:rPr lang="it-IT" sz="5500" dirty="0" err="1" smtClean="0"/>
              <a:t>Ern</a:t>
            </a:r>
            <a:r>
              <a:rPr lang="it-IT" sz="5500" dirty="0" smtClean="0"/>
              <a:t> si rifiuta di accettare “la differenza dialettica tra Dio e il Divino”, una tendenza tipica della filosofia religiosa russa.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600" dirty="0" err="1" smtClean="0"/>
              <a:t>Ern</a:t>
            </a:r>
            <a:r>
              <a:rPr lang="it-IT" sz="2600" dirty="0" smtClean="0"/>
              <a:t> chiama la teoria di </a:t>
            </a:r>
            <a:r>
              <a:rPr lang="it-IT" sz="2600" dirty="0" err="1" smtClean="0"/>
              <a:t>Rosmini</a:t>
            </a:r>
            <a:r>
              <a:rPr lang="it-IT" sz="2600" dirty="0" smtClean="0"/>
              <a:t> “ideologia”, perché si fonda sull’</a:t>
            </a:r>
            <a:r>
              <a:rPr lang="it-IT" sz="2600" i="1" dirty="0" smtClean="0"/>
              <a:t>idea dell’essere </a:t>
            </a:r>
            <a:r>
              <a:rPr lang="it-IT" sz="2600" dirty="0" smtClean="0"/>
              <a:t>innata ad ogni uomo, ma poi la critica come “psicologismo”.</a:t>
            </a:r>
          </a:p>
          <a:p>
            <a:r>
              <a:rPr lang="it-IT" sz="2600" dirty="0" err="1" smtClean="0"/>
              <a:t>Ern</a:t>
            </a:r>
            <a:r>
              <a:rPr lang="it-IT" sz="2600" dirty="0" smtClean="0"/>
              <a:t> forse non tiene conto del fatto che per </a:t>
            </a:r>
            <a:r>
              <a:rPr lang="it-IT" sz="2600" dirty="0" err="1" smtClean="0"/>
              <a:t>Rosmini</a:t>
            </a:r>
            <a:r>
              <a:rPr lang="it-IT" sz="2600" dirty="0" smtClean="0"/>
              <a:t> “il Verbo è luce dell’anima”, dottrina esposta nella “Antropologia Soprannaturale”.</a:t>
            </a:r>
          </a:p>
          <a:p>
            <a:r>
              <a:rPr lang="it-IT" sz="2600" dirty="0" smtClean="0"/>
              <a:t>Mentre per  </a:t>
            </a:r>
            <a:r>
              <a:rPr lang="it-IT" sz="2600" dirty="0" err="1" smtClean="0"/>
              <a:t>Rosmini</a:t>
            </a:r>
            <a:r>
              <a:rPr lang="it-IT" sz="2600" dirty="0" smtClean="0"/>
              <a:t> il piano filosofico e quello teologico devono essere sempre distinti, anche se non separati, per </a:t>
            </a:r>
            <a:r>
              <a:rPr lang="it-IT" sz="2600" dirty="0" err="1" smtClean="0"/>
              <a:t>Florenskij</a:t>
            </a:r>
            <a:r>
              <a:rPr lang="it-IT" sz="2600" dirty="0" smtClean="0"/>
              <a:t> ed </a:t>
            </a:r>
            <a:r>
              <a:rPr lang="it-IT" sz="2600" dirty="0" err="1" smtClean="0"/>
              <a:t>Ern</a:t>
            </a:r>
            <a:r>
              <a:rPr lang="it-IT" sz="2600" dirty="0" smtClean="0"/>
              <a:t> è il contrario.</a:t>
            </a:r>
          </a:p>
          <a:p>
            <a:r>
              <a:rPr lang="it-IT" sz="2600" dirty="0" smtClean="0"/>
              <a:t>Anche per questo alla fine </a:t>
            </a:r>
            <a:r>
              <a:rPr lang="it-IT" sz="2600" dirty="0" err="1" smtClean="0"/>
              <a:t>Ern</a:t>
            </a:r>
            <a:r>
              <a:rPr lang="it-IT" sz="2600" dirty="0" smtClean="0"/>
              <a:t> preferisce </a:t>
            </a:r>
            <a:r>
              <a:rPr lang="it-IT" sz="2600" dirty="0" err="1" smtClean="0"/>
              <a:t>Gioberti</a:t>
            </a:r>
            <a:r>
              <a:rPr lang="it-IT" sz="2600" dirty="0" smtClean="0"/>
              <a:t>, che pone alla base di tutto il suo pensiero l’assioma “l’Ente crea l’esistente”.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Non sempre la citazione di </a:t>
            </a:r>
            <a:r>
              <a:rPr lang="it-IT" dirty="0" err="1" smtClean="0"/>
              <a:t>Rosmini</a:t>
            </a:r>
            <a:r>
              <a:rPr lang="it-IT" dirty="0" smtClean="0"/>
              <a:t> è letterale, a volte </a:t>
            </a:r>
            <a:r>
              <a:rPr lang="it-IT" dirty="0" err="1" smtClean="0"/>
              <a:t>Ern</a:t>
            </a:r>
            <a:r>
              <a:rPr lang="it-IT" dirty="0" smtClean="0"/>
              <a:t> elabora in maniera personale.</a:t>
            </a:r>
          </a:p>
          <a:p>
            <a:endParaRPr lang="it-IT" dirty="0" smtClean="0"/>
          </a:p>
          <a:p>
            <a:r>
              <a:rPr lang="it-IT" dirty="0" err="1" smtClean="0"/>
              <a:t>Rosmini</a:t>
            </a:r>
            <a:r>
              <a:rPr lang="it-IT" dirty="0" smtClean="0"/>
              <a:t> parla nel </a:t>
            </a:r>
            <a:r>
              <a:rPr lang="it-IT" i="1" dirty="0" smtClean="0"/>
              <a:t>Nuovo Saggio” </a:t>
            </a:r>
            <a:r>
              <a:rPr lang="it-IT" dirty="0" smtClean="0"/>
              <a:t>di “spirito ragionevole”, ma qui sostantivo e aggettivo hanno un significato diverso rispetto a quello che noi oggi attribuiamo a questi termini. </a:t>
            </a:r>
          </a:p>
          <a:p>
            <a:endParaRPr lang="it-IT" dirty="0" smtClean="0"/>
          </a:p>
          <a:p>
            <a:r>
              <a:rPr lang="it-IT" dirty="0" err="1" smtClean="0"/>
              <a:t>Ern</a:t>
            </a:r>
            <a:r>
              <a:rPr lang="it-IT" dirty="0" smtClean="0"/>
              <a:t> scrive “</a:t>
            </a:r>
            <a:r>
              <a:rPr lang="it-IT" dirty="0" err="1" smtClean="0"/>
              <a:t>razumnij</a:t>
            </a:r>
            <a:r>
              <a:rPr lang="it-IT" dirty="0" smtClean="0"/>
              <a:t> </a:t>
            </a:r>
            <a:r>
              <a:rPr lang="it-IT" dirty="0" err="1" smtClean="0"/>
              <a:t>duch</a:t>
            </a:r>
            <a:r>
              <a:rPr lang="it-IT" dirty="0" smtClean="0"/>
              <a:t>” che vuol dire “spirito ragionevole” o anche “spirito intelligente”. Non sono sinonimi. </a:t>
            </a:r>
          </a:p>
          <a:p>
            <a:r>
              <a:rPr lang="it-IT" b="1" dirty="0" err="1" smtClean="0"/>
              <a:t>Razum</a:t>
            </a:r>
            <a:r>
              <a:rPr lang="it-IT" dirty="0" smtClean="0"/>
              <a:t> in russo vuol dire ragione, intelletto, mente, ed è usato in vari modi, e va tradotto con l’una o l’altra parola a seconda del contesto in italiano).</a:t>
            </a:r>
          </a:p>
          <a:p>
            <a:r>
              <a:rPr lang="it-IT" dirty="0" err="1" smtClean="0"/>
              <a:t>Ern</a:t>
            </a:r>
            <a:r>
              <a:rPr lang="it-IT" dirty="0" smtClean="0"/>
              <a:t> usa solo l’aggettivo “</a:t>
            </a:r>
            <a:r>
              <a:rPr lang="it-IT" dirty="0" err="1" smtClean="0"/>
              <a:t>razumnij</a:t>
            </a:r>
            <a:r>
              <a:rPr lang="it-IT" dirty="0" smtClean="0"/>
              <a:t>”, mentre abbiamo visto (e controllato) che nel </a:t>
            </a:r>
            <a:r>
              <a:rPr lang="it-IT" i="1" dirty="0" smtClean="0"/>
              <a:t>Nuovo Saggio</a:t>
            </a:r>
            <a:r>
              <a:rPr lang="it-IT" dirty="0" smtClean="0"/>
              <a:t> </a:t>
            </a:r>
            <a:r>
              <a:rPr lang="it-IT" dirty="0" err="1" smtClean="0"/>
              <a:t>Rosmini</a:t>
            </a:r>
            <a:r>
              <a:rPr lang="it-IT" dirty="0" smtClean="0"/>
              <a:t> usa sia “spirito ragionevole” che “spirito intelligente”. 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“</a:t>
            </a:r>
            <a:r>
              <a:rPr lang="it-IT" i="1" dirty="0" smtClean="0"/>
              <a:t>Nella sua “ragionevolezza”</a:t>
            </a:r>
            <a:r>
              <a:rPr lang="it-IT" i="1" baseline="30000" dirty="0" smtClean="0">
                <a:hlinkClick r:id="rId2" action="ppaction://hlinkfile"/>
              </a:rPr>
              <a:t>*</a:t>
            </a:r>
            <a:r>
              <a:rPr lang="it-IT" i="1" dirty="0" smtClean="0"/>
              <a:t>  il soggetto conoscente “è formato” dall’essere ideale. Supponiamo questo per un istante ed ammettiamolo senza discutere.</a:t>
            </a:r>
          </a:p>
          <a:p>
            <a:pPr>
              <a:buNone/>
            </a:pPr>
            <a:r>
              <a:rPr lang="it-IT" i="1" dirty="0" smtClean="0"/>
              <a:t>	Ma, allora, l’essere ideale forma il nostro spirito nella sua “ragionevolezza”, cioè, solo in ciò che nel nostro spirito è conforme all’essere ideale. Di qualunque altra formazione l’essere ideale, per sua stessa natura, è incapace</a:t>
            </a:r>
            <a:r>
              <a:rPr lang="it-IT" dirty="0" smtClean="0"/>
              <a:t>” </a:t>
            </a:r>
            <a:r>
              <a:rPr lang="it-IT" dirty="0" smtClean="0"/>
              <a:t>(Cfr. ERN</a:t>
            </a:r>
            <a:r>
              <a:rPr lang="it-IT" dirty="0" smtClean="0"/>
              <a:t>, </a:t>
            </a:r>
            <a:r>
              <a:rPr lang="it-IT" i="1" dirty="0" err="1" smtClean="0"/>
              <a:t>Rosmini</a:t>
            </a:r>
            <a:r>
              <a:rPr lang="it-IT" i="1" dirty="0" smtClean="0"/>
              <a:t> e la sua teoria della </a:t>
            </a:r>
            <a:r>
              <a:rPr lang="it-IT" i="1" dirty="0" err="1" smtClean="0"/>
              <a:t>conoscenza</a:t>
            </a:r>
            <a:r>
              <a:rPr lang="it-IT" dirty="0" err="1" smtClean="0"/>
              <a:t>…cit</a:t>
            </a:r>
            <a:r>
              <a:rPr lang="it-IT" dirty="0" smtClean="0"/>
              <a:t>. p. 297)</a:t>
            </a:r>
            <a:endParaRPr lang="it-IT" dirty="0" smtClean="0"/>
          </a:p>
          <a:p>
            <a:endParaRPr lang="it-IT" baseline="30000" dirty="0" smtClean="0"/>
          </a:p>
          <a:p>
            <a:r>
              <a:rPr lang="it-IT" dirty="0" smtClean="0"/>
              <a:t> </a:t>
            </a:r>
            <a:r>
              <a:rPr lang="it-IT" baseline="30000" dirty="0" smtClean="0">
                <a:hlinkClick r:id="rId3" action="ppaction://hlinkfile"/>
              </a:rPr>
              <a:t>*</a:t>
            </a:r>
            <a:r>
              <a:rPr lang="it-IT" dirty="0" smtClean="0"/>
              <a:t>  </a:t>
            </a:r>
            <a:r>
              <a:rPr lang="it-IT" dirty="0" smtClean="0"/>
              <a:t>“</a:t>
            </a:r>
            <a:r>
              <a:rPr lang="it-IT" i="1" dirty="0" err="1" smtClean="0"/>
              <a:t>r</a:t>
            </a:r>
            <a:r>
              <a:rPr lang="it-IT" i="1" dirty="0" err="1" smtClean="0"/>
              <a:t>azumnost</a:t>
            </a:r>
            <a:r>
              <a:rPr lang="it-IT" i="1" dirty="0" smtClean="0"/>
              <a:t>’</a:t>
            </a:r>
            <a:r>
              <a:rPr lang="it-IT" dirty="0" smtClean="0"/>
              <a:t>”: la traduzione letterale di questo termine è “ragionevolezza</a:t>
            </a:r>
            <a:r>
              <a:rPr lang="it-IT" dirty="0" smtClean="0"/>
              <a:t>”</a:t>
            </a:r>
            <a:endParaRPr lang="it-IT" dirty="0" smtClean="0"/>
          </a:p>
          <a:p>
            <a:r>
              <a:rPr lang="it-IT" dirty="0" smtClean="0"/>
              <a:t>Nella traduzione abbiamo lasciato “ragionevolezza” tra virgolette, ma intendendo il significato probabilmente più esatto in </a:t>
            </a:r>
            <a:r>
              <a:rPr lang="it-IT" dirty="0" err="1" smtClean="0"/>
              <a:t>Rosmini</a:t>
            </a:r>
            <a:r>
              <a:rPr lang="it-IT" dirty="0" smtClean="0"/>
              <a:t> di “capacità, facoltà di raziocinio” o “</a:t>
            </a:r>
            <a:r>
              <a:rPr lang="it-IT" b="1" dirty="0" smtClean="0"/>
              <a:t>intelligenza</a:t>
            </a:r>
            <a:r>
              <a:rPr lang="it-IT" dirty="0" smtClean="0"/>
              <a:t>”.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In conclusione, la traduttrice si è imbattuta nella difficoltà di:</a:t>
            </a:r>
          </a:p>
          <a:p>
            <a:r>
              <a:rPr lang="it-IT" dirty="0" smtClean="0"/>
              <a:t>entrare dentro i concetti e all’interno del pensiero sia di </a:t>
            </a:r>
            <a:r>
              <a:rPr lang="it-IT" dirty="0" err="1" smtClean="0"/>
              <a:t>Rosmini</a:t>
            </a:r>
            <a:r>
              <a:rPr lang="it-IT" dirty="0" smtClean="0"/>
              <a:t> che di </a:t>
            </a:r>
            <a:r>
              <a:rPr lang="it-IT" dirty="0" err="1" smtClean="0"/>
              <a:t>Ern</a:t>
            </a:r>
            <a:r>
              <a:rPr lang="it-IT" dirty="0" smtClean="0"/>
              <a:t> e</a:t>
            </a:r>
          </a:p>
          <a:p>
            <a:r>
              <a:rPr lang="it-IT" dirty="0" smtClean="0"/>
              <a:t>doversi quasi costruire un lessico specifico russo e italiano.</a:t>
            </a:r>
          </a:p>
          <a:p>
            <a:endParaRPr lang="it-IT" dirty="0" smtClean="0"/>
          </a:p>
          <a:p>
            <a:r>
              <a:rPr lang="it-IT" dirty="0" smtClean="0"/>
              <a:t>Quando </a:t>
            </a:r>
            <a:r>
              <a:rPr lang="it-IT" dirty="0" err="1" smtClean="0"/>
              <a:t>Ern</a:t>
            </a:r>
            <a:r>
              <a:rPr lang="it-IT" dirty="0" smtClean="0"/>
              <a:t> non si limita a riportare il pensiero di </a:t>
            </a:r>
            <a:r>
              <a:rPr lang="it-IT" dirty="0" err="1" smtClean="0"/>
              <a:t>Rosmini</a:t>
            </a:r>
            <a:r>
              <a:rPr lang="it-IT" dirty="0" smtClean="0"/>
              <a:t> ma entra in gioco in prima persona, le difficoltà della traduzione aumentano.</a:t>
            </a:r>
          </a:p>
          <a:p>
            <a:r>
              <a:rPr lang="it-IT" dirty="0" smtClean="0"/>
              <a:t>A volte </a:t>
            </a:r>
            <a:r>
              <a:rPr lang="it-IT" dirty="0" err="1" smtClean="0"/>
              <a:t>Ern</a:t>
            </a:r>
            <a:r>
              <a:rPr lang="it-IT" dirty="0" smtClean="0"/>
              <a:t> usa costrutti sconosciuti e parole che non ci sono nel vocabolario.</a:t>
            </a:r>
          </a:p>
          <a:p>
            <a:r>
              <a:rPr lang="it-IT" dirty="0" smtClean="0"/>
              <a:t>Anche </a:t>
            </a:r>
            <a:r>
              <a:rPr lang="it-IT" dirty="0" err="1" smtClean="0"/>
              <a:t>Marčhenko</a:t>
            </a:r>
            <a:r>
              <a:rPr lang="it-IT" dirty="0" smtClean="0"/>
              <a:t> conia una sorta di neologismo, una costruzione linguistica quasi intraducibile in italiano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L’aver portato a termine dopo anni questa impresa - promuovere e curare la traduzione e la pubblicazione di opere russe sul pensiero italiano di </a:t>
            </a:r>
            <a:r>
              <a:rPr lang="it-IT" dirty="0" err="1" smtClean="0"/>
              <a:t>di</a:t>
            </a:r>
            <a:r>
              <a:rPr lang="it-IT" dirty="0" smtClean="0"/>
              <a:t> cento anni fa - è stato possibile grazie ad una Ricerca Libera finanziata dal Consiglio Nazionale delle Ricerche.</a:t>
            </a:r>
          </a:p>
          <a:p>
            <a:r>
              <a:rPr lang="it-IT" dirty="0" smtClean="0"/>
              <a:t>Ma il fatto che ciò sia stato possibile ad un filosofo, ad un “amante della Sofia” che non era in condizioni di tradurre dal russo, mi ha confermato nella convinzione che è possibile la vittoria dello spirito sulla materia!</a:t>
            </a:r>
          </a:p>
          <a:p>
            <a:r>
              <a:rPr lang="it-IT" dirty="0" smtClean="0"/>
              <a:t>Questa traduzione ha un valore esemplare, perché dimostra che è possibile tradurre – dall’italiano al russo e dal russo in italiano – le asperità e profondità del pensiero filosofico italiano e russo, senza tradire la precisione matematica dei concetti, delle idee e dei simboli.</a:t>
            </a:r>
          </a:p>
          <a:p>
            <a:r>
              <a:rPr lang="it-IT" dirty="0" smtClean="0"/>
              <a:t>Dimostra la possibilità della mente e della lingua umana di superare la barriera della lettera per arrivare alla parola che crea comunità e comunione (</a:t>
            </a:r>
            <a:r>
              <a:rPr lang="it-IT" i="1" dirty="0" err="1" smtClean="0"/>
              <a:t>obšcina</a:t>
            </a:r>
            <a:r>
              <a:rPr lang="it-IT" i="1" dirty="0" smtClean="0"/>
              <a:t>)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E dobbiamo ancora una volta darne merito al filosofo russo Vladimir F. </a:t>
            </a:r>
            <a:r>
              <a:rPr lang="it-IT" dirty="0" err="1" smtClean="0"/>
              <a:t>Ern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7638"/>
          </a:xfrm>
        </p:spPr>
        <p:txBody>
          <a:bodyPr>
            <a:normAutofit fontScale="90000"/>
          </a:bodyPr>
          <a:lstStyle/>
          <a:p>
            <a:pPr algn="l"/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ru-RU" sz="1600" dirty="0" smtClean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ru-RU" sz="1600" dirty="0" smtClean="0"/>
              <a:t>Уважаемые синьоры Розалия и Лаура!</a:t>
            </a:r>
            <a:br>
              <a:rPr lang="ru-RU" sz="1600" dirty="0" smtClean="0"/>
            </a:br>
            <a:r>
              <a:rPr lang="ru-RU" sz="1600" dirty="0" smtClean="0"/>
              <a:t>     Я размышляю над статьей об Эрне и Розмини, как вы и просили. Посылаю вам несколько фотографий, возможно, они вам пригодятся для издания книги. Это могила Эрна в Москве на кладбище Новодевичьего монастыря. На плите имена покоящихся здесь:</a:t>
            </a:r>
            <a:br>
              <a:rPr lang="ru-RU" sz="1600" dirty="0" smtClean="0"/>
            </a:br>
            <a:r>
              <a:rPr lang="ru-RU" sz="1600" dirty="0" smtClean="0"/>
              <a:t>      В.Ф. Эрн</a:t>
            </a:r>
            <a:br>
              <a:rPr lang="ru-RU" sz="1600" dirty="0" smtClean="0"/>
            </a:br>
            <a:r>
              <a:rPr lang="ru-RU" sz="1600" dirty="0" smtClean="0"/>
              <a:t>      Е.Д. Эрн-Калашникова  [жена Эрна, Евгения Давыдовна, урожденная Векилова]</a:t>
            </a:r>
            <a:br>
              <a:rPr lang="ru-RU" sz="1600" dirty="0" smtClean="0"/>
            </a:br>
            <a:r>
              <a:rPr lang="ru-RU" sz="1600" dirty="0" smtClean="0"/>
              <a:t>      И.В. Эрн  [дочь Эрна, Ирина Владимировна]</a:t>
            </a:r>
            <a:r>
              <a:rPr lang="it-IT" sz="1600" dirty="0" smtClean="0"/>
              <a:t> </a:t>
            </a:r>
            <a:r>
              <a:rPr lang="ru-RU" sz="1600" dirty="0" smtClean="0"/>
              <a:t> До встречи,</a:t>
            </a:r>
            <a:r>
              <a:rPr lang="it-IT" sz="1600" dirty="0" smtClean="0"/>
              <a:t> </a:t>
            </a:r>
            <a:r>
              <a:rPr lang="ru-RU" sz="1600" dirty="0" smtClean="0"/>
              <a:t>ваш Олег Марченко.</a:t>
            </a:r>
            <a:br>
              <a:rPr lang="ru-RU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it-IT" sz="1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94328"/>
            <a:ext cx="3096344" cy="47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3995936" y="1844824"/>
            <a:ext cx="48965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688"/>
            <a:r>
              <a:rPr lang="it-IT" sz="2000" dirty="0" smtClean="0"/>
              <a:t>“</a:t>
            </a:r>
            <a:r>
              <a:rPr lang="it-IT" sz="2000" i="1" dirty="0" smtClean="0"/>
              <a:t>Tutto ciò che </a:t>
            </a:r>
            <a:r>
              <a:rPr lang="it-IT" sz="2000" i="1" dirty="0" err="1" smtClean="0"/>
              <a:t>Ern</a:t>
            </a:r>
            <a:r>
              <a:rPr lang="it-IT" sz="2000" i="1" dirty="0" smtClean="0"/>
              <a:t> ha scritto per noi, </a:t>
            </a:r>
          </a:p>
          <a:p>
            <a:pPr defTabSz="293688"/>
            <a:r>
              <a:rPr lang="it-IT" sz="2000" i="1" dirty="0" smtClean="0"/>
              <a:t>suoi conterranei,</a:t>
            </a:r>
          </a:p>
          <a:p>
            <a:pPr defTabSz="293688"/>
            <a:r>
              <a:rPr lang="it-IT" sz="2000" i="1" dirty="0" smtClean="0"/>
              <a:t>vive e vivrà ancora a lungo</a:t>
            </a:r>
          </a:p>
          <a:p>
            <a:pPr defTabSz="293688"/>
            <a:r>
              <a:rPr lang="it-IT" sz="2000" i="1" dirty="0" smtClean="0"/>
              <a:t>una piena vita interiore,</a:t>
            </a:r>
          </a:p>
          <a:p>
            <a:pPr defTabSz="293688"/>
            <a:r>
              <a:rPr lang="it-IT" sz="2000" i="1" dirty="0" smtClean="0"/>
              <a:t>esortando con insistenza gli uni </a:t>
            </a:r>
          </a:p>
          <a:p>
            <a:pPr defTabSz="293688"/>
            <a:r>
              <a:rPr lang="it-IT" sz="2000" i="1" dirty="0" smtClean="0"/>
              <a:t>a trovare risposte,</a:t>
            </a:r>
          </a:p>
          <a:p>
            <a:pPr defTabSz="293688"/>
            <a:r>
              <a:rPr lang="it-IT" sz="2000" i="1" dirty="0" smtClean="0"/>
              <a:t>sostenendo e spingendo gli altri</a:t>
            </a:r>
          </a:p>
          <a:p>
            <a:pPr defTabSz="293688"/>
            <a:r>
              <a:rPr lang="it-IT" sz="2000" i="1" dirty="0" smtClean="0"/>
              <a:t>ad andare avanti</a:t>
            </a:r>
            <a:r>
              <a:rPr lang="it-IT" sz="2000" dirty="0" smtClean="0"/>
              <a:t>”</a:t>
            </a:r>
          </a:p>
          <a:p>
            <a:pPr defTabSz="293688"/>
            <a:endParaRPr lang="it-IT" dirty="0" smtClean="0"/>
          </a:p>
          <a:p>
            <a:pPr defTabSz="293688"/>
            <a:r>
              <a:rPr lang="it-IT" dirty="0" smtClean="0"/>
              <a:t>S. </a:t>
            </a:r>
            <a:r>
              <a:rPr lang="it-IT" dirty="0" err="1" smtClean="0"/>
              <a:t>Askol</a:t>
            </a:r>
            <a:r>
              <a:rPr lang="it-IT" dirty="0" smtClean="0"/>
              <a:t>’</a:t>
            </a:r>
            <a:r>
              <a:rPr lang="it-IT" dirty="0" err="1" smtClean="0"/>
              <a:t>dov</a:t>
            </a:r>
            <a:r>
              <a:rPr lang="it-IT" dirty="0" smtClean="0"/>
              <a:t>, </a:t>
            </a:r>
            <a:r>
              <a:rPr lang="it-IT" i="1" dirty="0" err="1" smtClean="0"/>
              <a:t>Pamjati</a:t>
            </a:r>
            <a:r>
              <a:rPr lang="it-IT" i="1" dirty="0" smtClean="0"/>
              <a:t> V.F. </a:t>
            </a:r>
            <a:r>
              <a:rPr lang="it-IT" i="1" dirty="0" err="1" smtClean="0"/>
              <a:t>Erna</a:t>
            </a:r>
            <a:r>
              <a:rPr lang="it-IT" i="1" dirty="0" smtClean="0"/>
              <a:t> (Ricordi di V. F. </a:t>
            </a:r>
            <a:r>
              <a:rPr lang="it-IT" i="1" dirty="0" err="1" smtClean="0"/>
              <a:t>Ern</a:t>
            </a:r>
            <a:r>
              <a:rPr lang="it-IT" i="1" dirty="0" smtClean="0"/>
              <a:t>)</a:t>
            </a:r>
            <a:r>
              <a:rPr lang="it-IT" dirty="0" smtClean="0"/>
              <a:t>, </a:t>
            </a:r>
          </a:p>
          <a:p>
            <a:pPr defTabSz="293688"/>
            <a:endParaRPr lang="it-IT" dirty="0" smtClean="0"/>
          </a:p>
          <a:p>
            <a:pPr defTabSz="293688"/>
            <a:r>
              <a:rPr lang="it-IT" dirty="0" smtClean="0"/>
              <a:t>in “</a:t>
            </a:r>
            <a:r>
              <a:rPr lang="it-IT" dirty="0" err="1" smtClean="0"/>
              <a:t>Russkaja</a:t>
            </a:r>
            <a:r>
              <a:rPr lang="it-IT" dirty="0" smtClean="0"/>
              <a:t> </a:t>
            </a:r>
            <a:r>
              <a:rPr lang="it-IT" dirty="0" err="1" smtClean="0"/>
              <a:t>mysl</a:t>
            </a:r>
            <a:r>
              <a:rPr lang="it-IT" dirty="0" smtClean="0"/>
              <a:t>" (“Pensiero russo”), Mosca 1917, n°5- 6.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4"/>
            <a:ext cx="8660688" cy="1154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60032" y="-99392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В.Ф. Эрн был, судя по всему, что мы знаем, человечески – благодаря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своей очень чистой и сильной воле – значительнее, чем его философские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труды, хотя и последние достаточно оригинальны и существенны, чтобы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исключительно богатой панораме русской мысли той поры завоевать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ему свое, только ему принадлежащее место.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Сергей Аверинцев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4624"/>
            <a:ext cx="3707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347864" y="3068960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 F. </a:t>
            </a:r>
            <a:r>
              <a:rPr lang="it-IT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Ern</a:t>
            </a: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 giudicare da tutto ciò che sappiamo,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 punto di vista umano è stato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grazie alla sua onestissima e fortissima volontà -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 più eminente delle sue opere filosofiche,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sebbene anche queste ultime siano tanto originali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notevoli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 conquistargli nel panorama straordinariamente ricco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 pensiero russo di quel tempo, un suo proprio posto,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a lui solo appartiene.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Sergej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Averincev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72007"/>
            <a:ext cx="7704856" cy="1556793"/>
          </a:xfrm>
        </p:spPr>
        <p:txBody>
          <a:bodyPr>
            <a:noAutofit/>
          </a:bodyPr>
          <a:lstStyle/>
          <a:p>
            <a:pPr fontAlgn="t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Forum Internazionale “Parola nel dialogo culturale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italo-russo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Conferenza internazionale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“La lingua slava ecclesiastica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e la sua influenza sulla lingua e sulla cultura russa contemporanea”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Roma, 6 -7 giugno 2011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>
            <a:normAutofit lnSpcReduction="10000"/>
          </a:bodyPr>
          <a:lstStyle/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Ern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Rosmini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: la lotta per il Logos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97263" y="5590981"/>
            <a:ext cx="407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Rosalia AZZARO PULVIRENTI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Ricercatore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Consiglio Nazionale delle Ricerche, CERIS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42" y="1412776"/>
            <a:ext cx="4286250" cy="4286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4922"/>
            <a:ext cx="1165971" cy="221534"/>
          </a:xfrm>
          <a:prstGeom prst="rect">
            <a:avLst/>
          </a:prstGeom>
          <a:noFill/>
        </p:spPr>
      </p:pic>
      <p:pic>
        <p:nvPicPr>
          <p:cNvPr id="7" name="Immagine 6" descr="E:\Documents and Settings\Azzaro\Impostazioni locali\Temp\wzbe2d\LOGO SAPIENTIA\Sapient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185225"/>
            <a:ext cx="1728192" cy="22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Conclusioni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1196752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Questa è la strada che </a:t>
            </a:r>
            <a:r>
              <a:rPr lang="it-IT" dirty="0" err="1" smtClean="0"/>
              <a:t>Ern</a:t>
            </a:r>
            <a:r>
              <a:rPr lang="it-IT" dirty="0" smtClean="0"/>
              <a:t> e </a:t>
            </a:r>
            <a:r>
              <a:rPr lang="it-IT" dirty="0" err="1" smtClean="0"/>
              <a:t>Rosmini</a:t>
            </a:r>
            <a:r>
              <a:rPr lang="it-IT" dirty="0" smtClean="0"/>
              <a:t>  ci indicano per “</a:t>
            </a:r>
            <a:r>
              <a:rPr lang="it-IT" i="1" dirty="0" smtClean="0"/>
              <a:t>risalire alle vive radici ontologiche del proprio essere</a:t>
            </a:r>
            <a:r>
              <a:rPr lang="it-IT" dirty="0" smtClean="0"/>
              <a:t>”: </a:t>
            </a:r>
          </a:p>
          <a:p>
            <a:r>
              <a:rPr lang="it-IT" b="1" dirty="0" smtClean="0"/>
              <a:t>la lotta per il LOGOS </a:t>
            </a:r>
            <a:r>
              <a:rPr lang="it-IT" dirty="0" smtClean="0"/>
              <a:t>come Parola viva,</a:t>
            </a:r>
          </a:p>
          <a:p>
            <a:r>
              <a:rPr lang="it-IT" dirty="0" smtClean="0"/>
              <a:t>come filosofia viva e non morta, </a:t>
            </a:r>
            <a:r>
              <a:rPr lang="it-IT" b="1" dirty="0" smtClean="0"/>
              <a:t>cultura di vita </a:t>
            </a:r>
            <a:r>
              <a:rPr lang="it-IT" dirty="0" smtClean="0"/>
              <a:t>e non di morte.</a:t>
            </a:r>
          </a:p>
          <a:p>
            <a:endParaRPr lang="it-IT" dirty="0" smtClean="0"/>
          </a:p>
          <a:p>
            <a:r>
              <a:rPr lang="it-IT" dirty="0" smtClean="0"/>
              <a:t>La verità si conosce e si realizza attraverso </a:t>
            </a:r>
            <a:r>
              <a:rPr lang="it-IT" b="1" dirty="0" smtClean="0"/>
              <a:t>un processo di </a:t>
            </a:r>
            <a:r>
              <a:rPr lang="it-IT" b="1" i="1" dirty="0" err="1" smtClean="0"/>
              <a:t>divino-umanità</a:t>
            </a:r>
            <a:r>
              <a:rPr lang="it-IT" b="1" i="1" dirty="0" smtClean="0"/>
              <a:t> </a:t>
            </a:r>
            <a:r>
              <a:rPr lang="it-IT" dirty="0" smtClean="0"/>
              <a:t>(</a:t>
            </a:r>
            <a:r>
              <a:rPr lang="it-IT" i="1" dirty="0" err="1" smtClean="0"/>
              <a:t>bogočelovečestvo</a:t>
            </a:r>
            <a:r>
              <a:rPr lang="it-IT" dirty="0" smtClean="0"/>
              <a:t>): attraverso concetti, parole  e azioni, che sono mezzi per un rapporto personale con il Logos, la Sapienza Divina, il Verbo fatto Uomo.</a:t>
            </a:r>
          </a:p>
          <a:p>
            <a:endParaRPr lang="it-IT" dirty="0" smtClean="0"/>
          </a:p>
          <a:p>
            <a:r>
              <a:rPr lang="it-IT" dirty="0" smtClean="0"/>
              <a:t>Questa mi sembra esattamente </a:t>
            </a:r>
            <a:r>
              <a:rPr lang="it-IT" b="1" dirty="0" smtClean="0"/>
              <a:t>la stessa funzione</a:t>
            </a:r>
          </a:p>
          <a:p>
            <a:r>
              <a:rPr lang="it-IT" dirty="0" smtClean="0"/>
              <a:t>che svolgono le lingue  delle grandi religioni: </a:t>
            </a:r>
            <a:r>
              <a:rPr lang="it-IT" b="1" dirty="0" smtClean="0"/>
              <a:t>il paleoslavo per la Chiesa Ortodossa</a:t>
            </a:r>
            <a:r>
              <a:rPr lang="it-IT" dirty="0" smtClean="0"/>
              <a:t>, lo </a:t>
            </a:r>
            <a:r>
              <a:rPr lang="it-IT" b="1" dirty="0" smtClean="0"/>
              <a:t>yiddish</a:t>
            </a:r>
            <a:r>
              <a:rPr lang="it-IT" dirty="0" smtClean="0"/>
              <a:t> per l’Ebraismo ed </a:t>
            </a:r>
            <a:r>
              <a:rPr lang="it-IT" b="1" dirty="0" smtClean="0"/>
              <a:t>il latino per la Chiesa Cattolica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Non sono lingue morte: al contrario! Non sono mezzi di trasmissione di concetti superficiali o di scambi commerciali.</a:t>
            </a:r>
          </a:p>
          <a:p>
            <a:r>
              <a:rPr lang="it-IT" dirty="0" smtClean="0"/>
              <a:t>Sono strumenti insostituibili per la comunicazione più piena e più alta tra persone: la comunicazione spirituale.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27584" y="980728"/>
            <a:ext cx="70567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Perché la lingua ecclesiastica antica ci è cara,</a:t>
            </a:r>
          </a:p>
          <a:p>
            <a:r>
              <a:rPr lang="it-IT" sz="2400" dirty="0" smtClean="0"/>
              <a:t>come la filosofia di </a:t>
            </a:r>
            <a:r>
              <a:rPr lang="it-IT" sz="2400" dirty="0" err="1" smtClean="0"/>
              <a:t>Rosmini</a:t>
            </a:r>
            <a:endParaRPr lang="it-IT" sz="2400" dirty="0" smtClean="0"/>
          </a:p>
          <a:p>
            <a:r>
              <a:rPr lang="it-IT" sz="2400" dirty="0" smtClean="0"/>
              <a:t>e “l’idea russa” della scuola di  </a:t>
            </a:r>
            <a:r>
              <a:rPr lang="it-IT" sz="2400" dirty="0" err="1" smtClean="0"/>
              <a:t>Solov</a:t>
            </a:r>
            <a:r>
              <a:rPr lang="it-IT" sz="2400" dirty="0" smtClean="0"/>
              <a:t>’</a:t>
            </a:r>
            <a:r>
              <a:rPr lang="it-IT" sz="2400" dirty="0" err="1" smtClean="0"/>
              <a:t>ëv</a:t>
            </a:r>
            <a:r>
              <a:rPr lang="it-IT" sz="2400" dirty="0" smtClean="0"/>
              <a:t>?</a:t>
            </a:r>
          </a:p>
          <a:p>
            <a:r>
              <a:rPr lang="it-IT" sz="2400" smtClean="0"/>
              <a:t>Perché introducono </a:t>
            </a:r>
            <a:r>
              <a:rPr lang="it-IT" sz="2400" dirty="0" smtClean="0"/>
              <a:t>l’essere umano ad una vera </a:t>
            </a:r>
            <a:r>
              <a:rPr lang="it-IT" sz="2400" smtClean="0"/>
              <a:t>comunicazione personale: </a:t>
            </a:r>
            <a:r>
              <a:rPr lang="it-IT" sz="2400" dirty="0" smtClean="0"/>
              <a:t>con la Verità, la Bellezza, il Bene. </a:t>
            </a:r>
          </a:p>
          <a:p>
            <a:endParaRPr lang="it-IT" sz="2400" dirty="0" smtClean="0"/>
          </a:p>
          <a:p>
            <a:r>
              <a:rPr lang="it-IT" sz="2400" dirty="0" smtClean="0"/>
              <a:t> Come diceva </a:t>
            </a:r>
            <a:r>
              <a:rPr lang="it-IT" sz="2400" dirty="0" err="1" smtClean="0"/>
              <a:t>Ern</a:t>
            </a:r>
            <a:r>
              <a:rPr lang="it-IT" sz="2400" dirty="0" smtClean="0"/>
              <a:t> cento anni fa: </a:t>
            </a:r>
          </a:p>
          <a:p>
            <a:endParaRPr lang="it-IT" sz="2400" dirty="0" smtClean="0"/>
          </a:p>
          <a:p>
            <a:r>
              <a:rPr lang="it-IT" sz="2400" dirty="0" smtClean="0"/>
              <a:t>“</a:t>
            </a:r>
            <a:r>
              <a:rPr lang="it-IT" sz="2400" i="1" dirty="0" smtClean="0"/>
              <a:t>Il pensiero russo mi è caro  non perché sia russo, ma perché in tutto il mondo contemporaneo, in tutto il mondo d’oggi</a:t>
            </a:r>
          </a:p>
          <a:p>
            <a:r>
              <a:rPr lang="it-IT" sz="2400" i="1" dirty="0" smtClean="0"/>
              <a:t>è il solo a conservare la viva, fiorente eredità</a:t>
            </a:r>
          </a:p>
          <a:p>
            <a:r>
              <a:rPr lang="it-IT" sz="2400" i="1" dirty="0" smtClean="0"/>
              <a:t>della visione antico-cristiana”. </a:t>
            </a:r>
          </a:p>
          <a:p>
            <a:endParaRPr lang="it-IT" sz="2400" dirty="0" smtClean="0"/>
          </a:p>
          <a:p>
            <a:r>
              <a:rPr lang="it-IT" sz="2400" dirty="0" smtClean="0"/>
              <a:t>“</a:t>
            </a:r>
            <a:r>
              <a:rPr lang="it-IT" sz="2400" dirty="0" err="1" smtClean="0"/>
              <a:t>Russkaja</a:t>
            </a:r>
            <a:r>
              <a:rPr lang="it-IT" sz="2400" dirty="0" smtClean="0"/>
              <a:t> </a:t>
            </a:r>
            <a:r>
              <a:rPr lang="it-IT" sz="2400" dirty="0" err="1" smtClean="0"/>
              <a:t>Misl</a:t>
            </a:r>
            <a:r>
              <a:rPr lang="it-IT" sz="2400" dirty="0" smtClean="0"/>
              <a:t>”, n.2, 1911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560" y="595313"/>
          <a:ext cx="3638550" cy="5667375"/>
        </p:xfrm>
        <a:graphic>
          <a:graphicData uri="http://schemas.openxmlformats.org/presentationml/2006/ole">
            <p:oleObj spid="_x0000_s2050" name="Acrobat Document" r:id="rId3" imgW="3638398" imgH="5667146" progId="AcroExch.Document.7">
              <p:embed/>
            </p:oleObj>
          </a:graphicData>
        </a:graphic>
      </p:graphicFrame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320480" cy="5256584"/>
          </a:xfrm>
        </p:spPr>
        <p:txBody>
          <a:bodyPr>
            <a:noAutofit/>
          </a:bodyPr>
          <a:lstStyle/>
          <a:p>
            <a:r>
              <a:rPr lang="it-IT" sz="1800" dirty="0" smtClean="0"/>
              <a:t>Vladimir </a:t>
            </a:r>
            <a:r>
              <a:rPr lang="it-IT" sz="1800" dirty="0" err="1" smtClean="0"/>
              <a:t>Francevič</a:t>
            </a:r>
            <a:r>
              <a:rPr lang="it-IT" sz="1800" dirty="0" smtClean="0"/>
              <a:t> </a:t>
            </a:r>
            <a:r>
              <a:rPr lang="it-IT" sz="1800" b="1" dirty="0" err="1" smtClean="0"/>
              <a:t>Ern</a:t>
            </a:r>
            <a:r>
              <a:rPr lang="it-IT" sz="1800" dirty="0" smtClean="0"/>
              <a:t> (1882-1917) è uno dei maggiori filosofi russi della scuola del grande Vladimir </a:t>
            </a:r>
            <a:r>
              <a:rPr lang="it-IT" sz="1800" dirty="0" err="1" smtClean="0"/>
              <a:t>Solov</a:t>
            </a:r>
            <a:r>
              <a:rPr lang="it-IT" sz="1800" dirty="0" smtClean="0"/>
              <a:t>’</a:t>
            </a:r>
            <a:r>
              <a:rPr lang="it-IT" sz="1800" dirty="0" err="1" smtClean="0"/>
              <a:t>ëv</a:t>
            </a:r>
            <a:r>
              <a:rPr lang="it-IT" sz="1800" dirty="0" smtClean="0"/>
              <a:t> (1853-1900) e fu amico fraterno sin dall’infanzia di Pavel </a:t>
            </a:r>
            <a:r>
              <a:rPr lang="it-IT" sz="1800" dirty="0" err="1" smtClean="0"/>
              <a:t>Florenskij</a:t>
            </a:r>
            <a:r>
              <a:rPr lang="it-IT" sz="1800" dirty="0" smtClean="0"/>
              <a:t> (1882-1937).</a:t>
            </a:r>
          </a:p>
          <a:p>
            <a:r>
              <a:rPr lang="it-IT" sz="1800" dirty="0" smtClean="0"/>
              <a:t>L’occasione di questa presentazione è la pubblicazione dell’opera principale di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Ern</a:t>
            </a:r>
            <a:r>
              <a:rPr lang="it-IT" sz="1800" b="1" dirty="0" smtClean="0"/>
              <a:t>, </a:t>
            </a:r>
            <a:r>
              <a:rPr lang="it-IT" sz="1800" dirty="0" smtClean="0"/>
              <a:t>tradotta per la prima volta dal russo in un’altra lingua: </a:t>
            </a:r>
            <a:r>
              <a:rPr lang="it-IT" sz="1800" b="1" i="1" dirty="0" err="1" smtClean="0"/>
              <a:t>Rosmini</a:t>
            </a:r>
            <a:r>
              <a:rPr lang="it-IT" sz="1800" b="1" i="1" dirty="0" smtClean="0"/>
              <a:t> e la sua teoria della conoscenza. Ricerca sulla storia della filosofia italiana del XIX secolo</a:t>
            </a:r>
            <a:r>
              <a:rPr lang="it-IT" sz="1800" b="1" dirty="0" smtClean="0"/>
              <a:t> </a:t>
            </a:r>
            <a:r>
              <a:rPr lang="it-IT" sz="1800" dirty="0" smtClean="0"/>
              <a:t>(Put’, Mosca 1914/</a:t>
            </a:r>
            <a:r>
              <a:rPr lang="it-IT" sz="1800" dirty="0" err="1" smtClean="0"/>
              <a:t>SanPaolo</a:t>
            </a:r>
            <a:r>
              <a:rPr lang="it-IT" sz="1800" dirty="0" smtClean="0"/>
              <a:t>, Milano 2010)</a:t>
            </a:r>
          </a:p>
          <a:p>
            <a:r>
              <a:rPr lang="it-IT" sz="1800" dirty="0" err="1" smtClean="0"/>
              <a:t>Ern</a:t>
            </a:r>
            <a:r>
              <a:rPr lang="it-IT" sz="1800" dirty="0" smtClean="0"/>
              <a:t> vede nella teoria della conoscenza di </a:t>
            </a:r>
            <a:r>
              <a:rPr lang="it-IT" sz="1800" dirty="0" err="1" smtClean="0"/>
              <a:t>Rosmini</a:t>
            </a:r>
            <a:r>
              <a:rPr lang="it-IT" sz="1800" dirty="0" smtClean="0"/>
              <a:t> “la base e il fondamento” del suo “filosofico bussare alle porte della sconfinata Verità”.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4" y="404664"/>
            <a:ext cx="409367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4355976" y="260648"/>
            <a:ext cx="46085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/>
            <a:r>
              <a:rPr lang="it-IT" dirty="0" smtClean="0"/>
              <a:t>Tra il 1911 ed il 1913 </a:t>
            </a:r>
            <a:r>
              <a:rPr lang="it-IT" dirty="0" err="1" smtClean="0"/>
              <a:t>Ern</a:t>
            </a:r>
            <a:r>
              <a:rPr lang="it-IT" dirty="0" smtClean="0"/>
              <a:t> è a Roma per studiare filosofia italiana, con la moglie </a:t>
            </a:r>
            <a:r>
              <a:rPr lang="it-IT" dirty="0" err="1" smtClean="0"/>
              <a:t>Evgenia</a:t>
            </a:r>
            <a:r>
              <a:rPr lang="it-IT" dirty="0" smtClean="0"/>
              <a:t> </a:t>
            </a:r>
            <a:r>
              <a:rPr lang="it-IT" dirty="0" err="1" smtClean="0"/>
              <a:t>Davydovna</a:t>
            </a:r>
            <a:r>
              <a:rPr lang="it-IT" dirty="0" smtClean="0"/>
              <a:t> e la figlia Irina, spesso ospite del poeta e filologo V. </a:t>
            </a:r>
            <a:r>
              <a:rPr lang="it-IT" dirty="0" err="1" smtClean="0"/>
              <a:t>Ivanov</a:t>
            </a:r>
            <a:r>
              <a:rPr lang="it-IT" dirty="0" smtClean="0"/>
              <a:t> (1866-1949).</a:t>
            </a:r>
          </a:p>
          <a:p>
            <a:pPr indent="268288" algn="just"/>
            <a:endParaRPr lang="it-IT" dirty="0" smtClean="0"/>
          </a:p>
          <a:p>
            <a:pPr indent="268288" algn="just"/>
            <a:r>
              <a:rPr lang="it-IT" dirty="0" smtClean="0"/>
              <a:t>Tornato a Mosca, dal 1913 al 1916 pubblica appassionati articoli e due libri su Antonio </a:t>
            </a:r>
            <a:r>
              <a:rPr lang="it-IT" dirty="0" err="1" smtClean="0"/>
              <a:t>Rosmini</a:t>
            </a:r>
            <a:r>
              <a:rPr lang="it-IT" dirty="0" smtClean="0"/>
              <a:t> (1797-1855) e Vincenzo </a:t>
            </a:r>
            <a:r>
              <a:rPr lang="it-IT" dirty="0" err="1" smtClean="0"/>
              <a:t>Gioberti</a:t>
            </a:r>
            <a:r>
              <a:rPr lang="it-IT" dirty="0" smtClean="0"/>
              <a:t> (1801-1852), perché vuole farli conoscere ai suoi amici in Russia .</a:t>
            </a:r>
          </a:p>
          <a:p>
            <a:pPr indent="268288" algn="just"/>
            <a:endParaRPr lang="it-IT" dirty="0" smtClean="0"/>
          </a:p>
          <a:p>
            <a:pPr indent="268288" algn="just"/>
            <a:r>
              <a:rPr lang="it-IT" dirty="0" smtClean="0"/>
              <a:t>Quando </a:t>
            </a:r>
            <a:r>
              <a:rPr lang="it-IT" dirty="0" err="1" smtClean="0"/>
              <a:t>Ern</a:t>
            </a:r>
            <a:r>
              <a:rPr lang="it-IT" dirty="0" smtClean="0"/>
              <a:t> muore improvvisamente (nell’aprile del 1917 per una nefrite), </a:t>
            </a:r>
            <a:r>
              <a:rPr lang="it-IT" dirty="0" err="1" smtClean="0"/>
              <a:t>Florenskii</a:t>
            </a:r>
            <a:r>
              <a:rPr lang="it-IT" dirty="0" smtClean="0"/>
              <a:t> si fa promotore di una raccolta di </a:t>
            </a:r>
            <a:r>
              <a:rPr lang="it-IT" i="1" dirty="0" smtClean="0"/>
              <a:t>Ricordi (</a:t>
            </a:r>
            <a:r>
              <a:rPr lang="it-IT" i="1" dirty="0" err="1" smtClean="0"/>
              <a:t>Pamjati</a:t>
            </a:r>
            <a:r>
              <a:rPr lang="it-IT" dirty="0" smtClean="0"/>
              <a:t>) su </a:t>
            </a:r>
            <a:r>
              <a:rPr lang="it-IT" dirty="0" err="1" smtClean="0"/>
              <a:t>Ern</a:t>
            </a:r>
            <a:r>
              <a:rPr lang="it-IT" dirty="0" smtClean="0"/>
              <a:t> tra i comuni amici, tra i quali:</a:t>
            </a:r>
          </a:p>
          <a:p>
            <a:pPr indent="268288"/>
            <a:r>
              <a:rPr lang="it-IT" dirty="0" smtClean="0"/>
              <a:t>S. Bulgakov (1871-1944),</a:t>
            </a:r>
          </a:p>
          <a:p>
            <a:pPr indent="268288"/>
            <a:r>
              <a:rPr lang="it-IT" dirty="0" smtClean="0"/>
              <a:t>E. </a:t>
            </a:r>
            <a:r>
              <a:rPr lang="it-IT" dirty="0" err="1" smtClean="0"/>
              <a:t>Trubeckoj</a:t>
            </a:r>
            <a:r>
              <a:rPr lang="it-IT" dirty="0" smtClean="0"/>
              <a:t> (1863-1920),</a:t>
            </a:r>
          </a:p>
          <a:p>
            <a:pPr indent="268288"/>
            <a:r>
              <a:rPr lang="it-IT" dirty="0" smtClean="0"/>
              <a:t>N. </a:t>
            </a:r>
            <a:r>
              <a:rPr lang="it-IT" dirty="0" err="1" smtClean="0"/>
              <a:t>Berdjaev</a:t>
            </a:r>
            <a:r>
              <a:rPr lang="it-IT" dirty="0" smtClean="0"/>
              <a:t> (1874-1948),</a:t>
            </a:r>
          </a:p>
          <a:p>
            <a:pPr indent="268288"/>
            <a:r>
              <a:rPr lang="it-IT" dirty="0" smtClean="0"/>
              <a:t>N. </a:t>
            </a:r>
            <a:r>
              <a:rPr lang="it-IT" dirty="0" err="1" smtClean="0"/>
              <a:t>Losskij</a:t>
            </a:r>
            <a:r>
              <a:rPr lang="it-IT" dirty="0" smtClean="0"/>
              <a:t> (1870-1945),</a:t>
            </a:r>
          </a:p>
          <a:p>
            <a:pPr indent="268288"/>
            <a:r>
              <a:rPr lang="it-IT" dirty="0" smtClean="0"/>
              <a:t>S. </a:t>
            </a:r>
            <a:r>
              <a:rPr lang="it-IT" dirty="0" err="1" smtClean="0"/>
              <a:t>Durylin</a:t>
            </a:r>
            <a:r>
              <a:rPr lang="it-IT" dirty="0" smtClean="0"/>
              <a:t> (1866-1954),</a:t>
            </a:r>
          </a:p>
          <a:p>
            <a:pPr indent="268288"/>
            <a:r>
              <a:rPr lang="it-IT" dirty="0" smtClean="0"/>
              <a:t>S. </a:t>
            </a:r>
            <a:r>
              <a:rPr lang="it-IT" dirty="0" err="1" smtClean="0"/>
              <a:t>Askol</a:t>
            </a:r>
            <a:r>
              <a:rPr lang="it-IT" dirty="0" smtClean="0"/>
              <a:t>’</a:t>
            </a:r>
            <a:r>
              <a:rPr lang="it-IT" dirty="0" err="1" smtClean="0"/>
              <a:t>dov</a:t>
            </a:r>
            <a:r>
              <a:rPr lang="it-IT" dirty="0" smtClean="0"/>
              <a:t> (1870-1945).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48064" y="332656"/>
            <a:ext cx="3672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 algn="just"/>
            <a:r>
              <a:rPr lang="it-IT" dirty="0" smtClean="0"/>
              <a:t>Ma cosa ha trovato a Roma </a:t>
            </a:r>
            <a:r>
              <a:rPr lang="it-IT" dirty="0" err="1" smtClean="0"/>
              <a:t>Ern</a:t>
            </a:r>
            <a:r>
              <a:rPr lang="it-IT" dirty="0" smtClean="0"/>
              <a:t> di tanto straordinario, da volerlo partecipare ai suoi amici in Russia?</a:t>
            </a:r>
          </a:p>
          <a:p>
            <a:pPr marL="95250" indent="173038" algn="just">
              <a:buNone/>
            </a:pPr>
            <a:r>
              <a:rPr lang="it-IT" i="1" dirty="0" smtClean="0"/>
              <a:t>“È assolutamente indubbio il fatto </a:t>
            </a:r>
            <a:r>
              <a:rPr lang="it-IT" dirty="0" smtClean="0"/>
              <a:t>- egli scrive - </a:t>
            </a:r>
            <a:r>
              <a:rPr lang="it-IT" i="1" dirty="0" smtClean="0"/>
              <a:t>che tra l’ontologismo italiano e le correnti originali del pensiero filosofico russo ci siano dei tratti di grande affinità </a:t>
            </a:r>
            <a:r>
              <a:rPr lang="it-IT" i="1" dirty="0" err="1" smtClean="0"/>
              <a:t>interiore…</a:t>
            </a:r>
            <a:r>
              <a:rPr lang="it-IT" dirty="0" smtClean="0"/>
              <a:t>”.</a:t>
            </a:r>
          </a:p>
          <a:p>
            <a:pPr marL="95250" indent="173038">
              <a:buNone/>
            </a:pPr>
            <a:endParaRPr lang="it-IT" dirty="0" smtClean="0"/>
          </a:p>
          <a:p>
            <a:pPr marL="95250" indent="173038">
              <a:buNone/>
            </a:pPr>
            <a:r>
              <a:rPr lang="it-IT" dirty="0" smtClean="0"/>
              <a:t>In questo volume su </a:t>
            </a:r>
            <a:r>
              <a:rPr lang="it-IT" i="1" dirty="0" err="1" smtClean="0"/>
              <a:t>Ern</a:t>
            </a:r>
            <a:r>
              <a:rPr lang="it-IT" i="1" dirty="0" smtClean="0"/>
              <a:t> e </a:t>
            </a:r>
            <a:r>
              <a:rPr lang="it-IT" i="1" dirty="0" err="1" smtClean="0"/>
              <a:t>Rosmini</a:t>
            </a:r>
            <a:r>
              <a:rPr lang="it-IT" i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Trauben</a:t>
            </a:r>
            <a:r>
              <a:rPr lang="it-IT" dirty="0" smtClean="0"/>
              <a:t>, Torino 2006) ho pubblicato un inedito di </a:t>
            </a:r>
            <a:r>
              <a:rPr lang="it-IT" dirty="0" err="1" smtClean="0"/>
              <a:t>Florenskij</a:t>
            </a:r>
            <a:r>
              <a:rPr lang="it-IT" dirty="0" smtClean="0"/>
              <a:t> in ricordo dell’amico scomparso e due inediti di </a:t>
            </a:r>
            <a:r>
              <a:rPr lang="it-IT" dirty="0" err="1" smtClean="0"/>
              <a:t>Ern</a:t>
            </a:r>
            <a:r>
              <a:rPr lang="it-IT" dirty="0" smtClean="0"/>
              <a:t>, per la prima volta tradotti dal russo:</a:t>
            </a:r>
          </a:p>
          <a:p>
            <a:pPr marL="95250" indent="173038">
              <a:buFont typeface="+mj-lt"/>
              <a:buAutoNum type="arabicPeriod"/>
            </a:pPr>
            <a:r>
              <a:rPr lang="it-IT" i="1" dirty="0" smtClean="0"/>
              <a:t> </a:t>
            </a:r>
            <a:r>
              <a:rPr lang="it-IT" b="1" i="1" dirty="0" smtClean="0"/>
              <a:t>Saggio sulla Teosofia di </a:t>
            </a:r>
            <a:r>
              <a:rPr lang="it-IT" b="1" i="1" dirty="0" err="1" smtClean="0"/>
              <a:t>Rosmini</a:t>
            </a:r>
            <a:r>
              <a:rPr lang="it-IT" i="1" dirty="0" smtClean="0"/>
              <a:t>, (Mosca, 1914)</a:t>
            </a:r>
          </a:p>
          <a:p>
            <a:pPr indent="287338" algn="just">
              <a:buFont typeface="+mj-lt"/>
              <a:buAutoNum type="arabicPeriod"/>
            </a:pPr>
            <a:r>
              <a:rPr lang="it-IT" b="1" i="1" dirty="0" smtClean="0"/>
              <a:t>Il posto di </a:t>
            </a:r>
            <a:r>
              <a:rPr lang="it-IT" b="1" i="1" dirty="0" err="1" smtClean="0"/>
              <a:t>Rosmini</a:t>
            </a:r>
            <a:r>
              <a:rPr lang="it-IT" b="1" i="1" dirty="0" smtClean="0"/>
              <a:t> nella storia della filosofia </a:t>
            </a:r>
            <a:r>
              <a:rPr lang="it-IT" i="1" dirty="0" smtClean="0"/>
              <a:t>(Mosca, 1915)</a:t>
            </a:r>
            <a:endParaRPr lang="it-IT" b="1" i="1" dirty="0" smtClean="0"/>
          </a:p>
          <a:p>
            <a:endParaRPr lang="it-IT" dirty="0" smtClean="0"/>
          </a:p>
          <a:p>
            <a:pPr indent="287338" algn="just">
              <a:buNone/>
            </a:pPr>
            <a:endParaRPr lang="it-IT" dirty="0" smtClean="0"/>
          </a:p>
          <a:p>
            <a:pPr marL="95250" indent="173038"/>
            <a:endParaRPr lang="it-IT" dirty="0" smtClean="0"/>
          </a:p>
          <a:p>
            <a:pPr algn="just"/>
            <a:endParaRPr lang="it-IT" dirty="0" smtClean="0"/>
          </a:p>
          <a:p>
            <a:endParaRPr lang="it-IT" dirty="0"/>
          </a:p>
        </p:txBody>
      </p:sp>
      <p:pic>
        <p:nvPicPr>
          <p:cNvPr id="1025" name="Picture 1" descr="E:\Documents and Settings\Azzaro\Desktop\Scansioni MAGGIO\scansione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621"/>
            <a:ext cx="4561644" cy="6293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2040" y="548680"/>
            <a:ext cx="3888432" cy="5472608"/>
          </a:xfrm>
        </p:spPr>
        <p:txBody>
          <a:bodyPr>
            <a:normAutofit fontScale="25000" lnSpcReduction="20000"/>
          </a:bodyPr>
          <a:lstStyle/>
          <a:p>
            <a:pPr indent="287338" algn="just">
              <a:buNone/>
            </a:pPr>
            <a:endParaRPr lang="it-IT" i="1" dirty="0" smtClean="0"/>
          </a:p>
          <a:p>
            <a:pPr marL="95250" indent="173038">
              <a:buNone/>
            </a:pPr>
            <a:r>
              <a:rPr lang="it-IT" sz="7200" dirty="0" smtClean="0"/>
              <a:t>Ecco il frontespizio del </a:t>
            </a:r>
            <a:r>
              <a:rPr lang="it-IT" sz="7200" b="1" i="1" dirty="0" smtClean="0"/>
              <a:t>Saggio sulla Teosofia di </a:t>
            </a:r>
            <a:r>
              <a:rPr lang="it-IT" sz="7200" b="1" i="1" dirty="0" err="1" smtClean="0"/>
              <a:t>Rosmini</a:t>
            </a:r>
            <a:r>
              <a:rPr lang="it-IT" sz="7200" dirty="0" smtClean="0"/>
              <a:t>, che fu pubblicato da </a:t>
            </a:r>
            <a:r>
              <a:rPr lang="it-IT" sz="7200" dirty="0" err="1" smtClean="0"/>
              <a:t>Ern</a:t>
            </a:r>
            <a:r>
              <a:rPr lang="it-IT" sz="7200" dirty="0" smtClean="0"/>
              <a:t> su “</a:t>
            </a:r>
            <a:r>
              <a:rPr lang="it-IT" sz="7200" i="1" dirty="0" smtClean="0"/>
              <a:t>Il Messaggero Teologico</a:t>
            </a:r>
            <a:r>
              <a:rPr lang="it-IT" sz="7200" dirty="0" smtClean="0"/>
              <a:t>”(luglio-agosto 1914, pp. 535.568) rivista ufficiale dell’Accademia Spirituale della Chiesa Ortodossa, di cui all’epoca era direttore P. </a:t>
            </a:r>
            <a:r>
              <a:rPr lang="it-IT" sz="7200" dirty="0" err="1" smtClean="0"/>
              <a:t>Florenskij</a:t>
            </a:r>
            <a:r>
              <a:rPr lang="it-IT" sz="7200" dirty="0" smtClean="0"/>
              <a:t>.</a:t>
            </a:r>
          </a:p>
          <a:p>
            <a:pPr marL="95250" indent="173038">
              <a:buNone/>
            </a:pPr>
            <a:endParaRPr lang="it-IT" sz="7200" dirty="0" smtClean="0"/>
          </a:p>
          <a:p>
            <a:r>
              <a:rPr lang="it-IT" sz="7200" dirty="0" smtClean="0"/>
              <a:t>“</a:t>
            </a:r>
            <a:r>
              <a:rPr lang="it-IT" sz="7200" i="1" dirty="0" smtClean="0"/>
              <a:t>I tratti di una sorprendente familiarità interiore </a:t>
            </a:r>
            <a:r>
              <a:rPr lang="it-IT" sz="7200" dirty="0" smtClean="0"/>
              <a:t>- scrive qui </a:t>
            </a:r>
            <a:r>
              <a:rPr lang="it-IT" sz="7200" dirty="0" err="1" smtClean="0"/>
              <a:t>Ern</a:t>
            </a:r>
            <a:r>
              <a:rPr lang="it-IT" sz="7200" dirty="0" smtClean="0"/>
              <a:t> -</a:t>
            </a:r>
            <a:r>
              <a:rPr lang="it-IT" sz="7200" i="1" dirty="0" smtClean="0"/>
              <a:t>ancora una volta confermano l’idea che, nonostante le peculiarità nazionali, le vie dello spirito siano le stesse per l’intera umanità, e che le diverse nazionalità, per incontrarsi in un’unione superiore, seguano una sola strada: quella di approfondire in modo metafisico la propria coscienza e risalire alle vive radici ontologiche del proprio essere</a:t>
            </a:r>
            <a:r>
              <a:rPr lang="it-IT" sz="7200" dirty="0" smtClean="0"/>
              <a:t>”*.</a:t>
            </a:r>
          </a:p>
          <a:p>
            <a:pPr marL="3175" indent="9525">
              <a:buNone/>
            </a:pPr>
            <a:endParaRPr lang="it-IT" sz="6000" dirty="0" smtClean="0"/>
          </a:p>
          <a:p>
            <a:pPr marL="3175" indent="9525">
              <a:buNone/>
            </a:pPr>
            <a:r>
              <a:rPr lang="it-IT" sz="7200" dirty="0" smtClean="0"/>
              <a:t>*</a:t>
            </a:r>
            <a:r>
              <a:rPr lang="it-IT" sz="5600" dirty="0" smtClean="0"/>
              <a:t>V. F. </a:t>
            </a:r>
            <a:r>
              <a:rPr lang="it-IT" sz="5600" dirty="0" err="1" smtClean="0"/>
              <a:t>Ern</a:t>
            </a:r>
            <a:r>
              <a:rPr lang="it-IT" sz="5600" dirty="0" smtClean="0"/>
              <a:t>,</a:t>
            </a:r>
            <a:r>
              <a:rPr lang="it-IT" sz="5600" cap="small" dirty="0" smtClean="0"/>
              <a:t> </a:t>
            </a:r>
            <a:r>
              <a:rPr lang="it-IT" sz="5600" i="1" dirty="0" smtClean="0"/>
              <a:t>Mesto </a:t>
            </a:r>
            <a:r>
              <a:rPr lang="it-IT" sz="5600" i="1" dirty="0" err="1" smtClean="0"/>
              <a:t>Rozmini</a:t>
            </a:r>
            <a:r>
              <a:rPr lang="it-IT" sz="5600" i="1" dirty="0" smtClean="0"/>
              <a:t> v </a:t>
            </a:r>
            <a:r>
              <a:rPr lang="it-IT" sz="5600" i="1" dirty="0" err="1" smtClean="0"/>
              <a:t>istorii</a:t>
            </a:r>
            <a:r>
              <a:rPr lang="it-IT" sz="5600" i="1" dirty="0" smtClean="0"/>
              <a:t> </a:t>
            </a:r>
            <a:r>
              <a:rPr lang="it-IT" sz="5600" i="1" dirty="0" err="1" smtClean="0"/>
              <a:t>filosofii</a:t>
            </a:r>
            <a:r>
              <a:rPr lang="it-IT" sz="5600" i="1" dirty="0" smtClean="0"/>
              <a:t> </a:t>
            </a:r>
            <a:r>
              <a:rPr lang="it-IT" sz="5600" dirty="0" smtClean="0"/>
              <a:t>(</a:t>
            </a:r>
            <a:r>
              <a:rPr lang="it-IT" sz="5600" b="1" dirty="0" smtClean="0"/>
              <a:t>Il posto di </a:t>
            </a:r>
            <a:r>
              <a:rPr lang="it-IT" sz="5600" b="1" dirty="0" err="1" smtClean="0"/>
              <a:t>Rosmini</a:t>
            </a:r>
            <a:r>
              <a:rPr lang="it-IT" sz="5600" b="1" dirty="0" smtClean="0"/>
              <a:t> nella storia della filosofia</a:t>
            </a:r>
            <a:r>
              <a:rPr lang="it-IT" sz="5600" dirty="0" smtClean="0"/>
              <a:t>), in “</a:t>
            </a:r>
            <a:r>
              <a:rPr lang="it-IT" sz="5600" dirty="0" err="1" smtClean="0"/>
              <a:t>Voprosy</a:t>
            </a:r>
            <a:r>
              <a:rPr lang="it-IT" sz="5600" dirty="0" smtClean="0"/>
              <a:t> </a:t>
            </a:r>
            <a:r>
              <a:rPr lang="it-IT" sz="5600" dirty="0" err="1" smtClean="0"/>
              <a:t>filosofii</a:t>
            </a:r>
            <a:r>
              <a:rPr lang="it-IT" sz="5600" dirty="0" smtClean="0"/>
              <a:t> i </a:t>
            </a:r>
            <a:r>
              <a:rPr lang="it-IT" sz="5600" dirty="0" err="1" smtClean="0"/>
              <a:t>psichologii</a:t>
            </a:r>
            <a:r>
              <a:rPr lang="it-IT" sz="5600" dirty="0" smtClean="0"/>
              <a:t>”, 1915, vol. 127, pp. 249-250, trad. </a:t>
            </a:r>
            <a:r>
              <a:rPr lang="it-IT" sz="5600" dirty="0" err="1" smtClean="0"/>
              <a:t>ital</a:t>
            </a:r>
            <a:r>
              <a:rPr lang="it-IT" sz="5600" dirty="0" smtClean="0"/>
              <a:t>. in: R. </a:t>
            </a:r>
            <a:r>
              <a:rPr lang="it-IT" sz="5600" dirty="0" err="1" smtClean="0"/>
              <a:t>Azzaro</a:t>
            </a:r>
            <a:r>
              <a:rPr lang="it-IT" sz="5600" dirty="0" smtClean="0"/>
              <a:t> P., </a:t>
            </a:r>
            <a:r>
              <a:rPr lang="it-IT" sz="5600" i="1" dirty="0" err="1" smtClean="0"/>
              <a:t>Ern</a:t>
            </a:r>
            <a:r>
              <a:rPr lang="it-IT" sz="5600" i="1" dirty="0" smtClean="0"/>
              <a:t> e </a:t>
            </a:r>
            <a:r>
              <a:rPr lang="it-IT" sz="5600" i="1" dirty="0" err="1" smtClean="0"/>
              <a:t>Rosmini</a:t>
            </a:r>
            <a:r>
              <a:rPr lang="it-IT" sz="5600" dirty="0" smtClean="0"/>
              <a:t> p.45. </a:t>
            </a:r>
          </a:p>
          <a:p>
            <a:pPr marL="3175" indent="9525" algn="just">
              <a:buNone/>
            </a:pPr>
            <a:endParaRPr lang="it-IT" dirty="0" smtClean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75" y="692696"/>
            <a:ext cx="4031917" cy="60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100264" cy="5040560"/>
          </a:xfrm>
        </p:spPr>
        <p:txBody>
          <a:bodyPr>
            <a:normAutofit fontScale="62500" lnSpcReduction="20000"/>
          </a:bodyPr>
          <a:lstStyle/>
          <a:p>
            <a:r>
              <a:rPr lang="it-IT" dirty="0" err="1" smtClean="0"/>
              <a:t>Ern</a:t>
            </a:r>
            <a:r>
              <a:rPr lang="it-IT" dirty="0" smtClean="0"/>
              <a:t> parlando della </a:t>
            </a:r>
            <a:r>
              <a:rPr lang="it-IT" b="1" i="1" dirty="0" smtClean="0"/>
              <a:t>Teosofia</a:t>
            </a:r>
            <a:r>
              <a:rPr lang="it-IT" i="1" dirty="0" smtClean="0"/>
              <a:t> (</a:t>
            </a:r>
            <a:r>
              <a:rPr lang="it-IT" dirty="0" smtClean="0"/>
              <a:t>l’ultima opera di </a:t>
            </a:r>
            <a:r>
              <a:rPr lang="it-IT" dirty="0" err="1" smtClean="0"/>
              <a:t>Rosmini</a:t>
            </a:r>
            <a:r>
              <a:rPr lang="it-IT" dirty="0" smtClean="0"/>
              <a:t>, incompiuta a causa della morte prematura) afferma:</a:t>
            </a:r>
          </a:p>
          <a:p>
            <a:endParaRPr lang="it-IT" dirty="0" smtClean="0"/>
          </a:p>
          <a:p>
            <a:r>
              <a:rPr lang="it-IT" dirty="0" smtClean="0"/>
              <a:t>“</a:t>
            </a:r>
            <a:r>
              <a:rPr lang="it-IT" i="1" dirty="0" smtClean="0"/>
              <a:t>La Teosofia secondo </a:t>
            </a:r>
            <a:r>
              <a:rPr lang="it-IT" i="1" dirty="0" err="1" smtClean="0"/>
              <a:t>Rosmini</a:t>
            </a:r>
            <a:r>
              <a:rPr lang="it-IT" i="1" dirty="0" smtClean="0"/>
              <a:t> è una pura scienza, che è in relazione con il piano della conoscenza e non con il piano dell’essere; perciò è solo una parte della Saggezza e non tutta la saggezza, in quanto la saggezza è superiore alla scienza, sintetizzando in sé la conoscenza e l’essere. In altre parole, la teosofia non è Sofia ma soltanto la parte suprema della filosofia</a:t>
            </a:r>
            <a:r>
              <a:rPr lang="it-IT" dirty="0" smtClean="0"/>
              <a:t>” (</a:t>
            </a:r>
            <a:r>
              <a:rPr lang="it-IT" dirty="0" err="1" smtClean="0"/>
              <a:t>traduz</a:t>
            </a:r>
            <a:r>
              <a:rPr lang="it-IT" dirty="0" smtClean="0"/>
              <a:t>. </a:t>
            </a:r>
            <a:r>
              <a:rPr lang="it-IT" dirty="0" err="1" smtClean="0"/>
              <a:t>ital</a:t>
            </a:r>
            <a:r>
              <a:rPr lang="it-IT" dirty="0" smtClean="0"/>
              <a:t>, 2006, p. 53)</a:t>
            </a:r>
          </a:p>
          <a:p>
            <a:endParaRPr lang="it-IT" dirty="0" smtClean="0"/>
          </a:p>
          <a:p>
            <a:r>
              <a:rPr lang="it-IT" dirty="0" smtClean="0"/>
              <a:t>In particolare, </a:t>
            </a:r>
            <a:r>
              <a:rPr lang="it-IT" i="1" dirty="0" smtClean="0"/>
              <a:t>“la </a:t>
            </a:r>
            <a:r>
              <a:rPr lang="it-IT" b="1" i="1" dirty="0" smtClean="0"/>
              <a:t>dottrina sulla creazione</a:t>
            </a:r>
            <a:r>
              <a:rPr lang="it-IT" i="1" dirty="0" smtClean="0"/>
              <a:t> deve essere riconosciuta in tutta l’ontologia di </a:t>
            </a:r>
            <a:r>
              <a:rPr lang="it-IT" i="1" dirty="0" err="1" smtClean="0"/>
              <a:t>Rosmini</a:t>
            </a:r>
            <a:r>
              <a:rPr lang="it-IT" i="1" dirty="0" smtClean="0"/>
              <a:t> come il punto più importante</a:t>
            </a:r>
            <a:r>
              <a:rPr lang="it-IT" dirty="0" smtClean="0"/>
              <a:t>” (ivi p. 80).</a:t>
            </a:r>
          </a:p>
          <a:p>
            <a:endParaRPr lang="it-IT" dirty="0"/>
          </a:p>
        </p:txBody>
      </p:sp>
      <p:pic>
        <p:nvPicPr>
          <p:cNvPr id="5" name="Segnaposto contenuto 4" descr="E:\Documents and Settings\Azzaro\Desktop\scansione00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60440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332656"/>
            <a:ext cx="36004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 smtClean="0"/>
              <a:t>Antonio </a:t>
            </a:r>
            <a:r>
              <a:rPr lang="it-IT" sz="1800" b="1" dirty="0" err="1" smtClean="0"/>
              <a:t>Rosmini</a:t>
            </a:r>
            <a:r>
              <a:rPr lang="it-IT" sz="1800" b="1" dirty="0" smtClean="0"/>
              <a:t>  (1797-1855) </a:t>
            </a:r>
            <a:r>
              <a:rPr lang="it-IT" sz="1800" dirty="0" smtClean="0"/>
              <a:t>è il più grande pensatore italiano tra ‘800 e ‘900 e la sua filosofia è tuttora viva, come l’</a:t>
            </a:r>
            <a:r>
              <a:rPr lang="it-IT" sz="1800" i="1" dirty="0" smtClean="0"/>
              <a:t>Istituto della Carità </a:t>
            </a:r>
            <a:r>
              <a:rPr lang="it-IT" sz="1800" dirty="0" smtClean="0"/>
              <a:t>da lui fondato come sacerdote cattolico.</a:t>
            </a:r>
          </a:p>
          <a:p>
            <a:pPr marL="0" indent="0">
              <a:buNone/>
            </a:pPr>
            <a:r>
              <a:rPr lang="it-IT" sz="1800" dirty="0" smtClean="0"/>
              <a:t>Fu molto stimato dai Papi, amico fraterno e padre spirituale di Alessandro Manzoni . </a:t>
            </a:r>
          </a:p>
          <a:p>
            <a:pPr marL="0" indent="0">
              <a:buNone/>
            </a:pPr>
            <a:r>
              <a:rPr lang="it-IT" sz="1800" dirty="0" smtClean="0"/>
              <a:t>Ma nel 1887 alcune proposizioni tratte dai suoi scritti furono condannate dal Sant’Uffizio.</a:t>
            </a:r>
          </a:p>
          <a:p>
            <a:pPr marL="0" indent="0">
              <a:buNone/>
            </a:pPr>
            <a:r>
              <a:rPr lang="it-IT" sz="1800" dirty="0" smtClean="0"/>
              <a:t>Nel 2001 </a:t>
            </a:r>
            <a:r>
              <a:rPr lang="it-IT" sz="1800" dirty="0" err="1" smtClean="0"/>
              <a:t>Rosmini</a:t>
            </a:r>
            <a:r>
              <a:rPr lang="it-IT" sz="1800" dirty="0" smtClean="0"/>
              <a:t> fu totalmente riabilitato dalla Chiesa Cattolica e nel 2007 proclamato Beato.</a:t>
            </a:r>
          </a:p>
          <a:p>
            <a:pPr marL="0" indent="0">
              <a:buNone/>
            </a:pPr>
            <a:r>
              <a:rPr lang="it-IT" sz="1800" dirty="0" smtClean="0"/>
              <a:t>A  </a:t>
            </a:r>
            <a:r>
              <a:rPr lang="it-IT" sz="1800" dirty="0" err="1" smtClean="0"/>
              <a:t>Rosmini</a:t>
            </a:r>
            <a:r>
              <a:rPr lang="it-IT" sz="1800" dirty="0" smtClean="0"/>
              <a:t> si deve il mio interesse per </a:t>
            </a:r>
            <a:r>
              <a:rPr lang="it-IT" sz="1800" dirty="0" err="1" smtClean="0"/>
              <a:t>Ern</a:t>
            </a:r>
            <a:r>
              <a:rPr lang="it-IT" sz="1800" dirty="0" smtClean="0"/>
              <a:t>: fu infatti il mio Maestro </a:t>
            </a:r>
            <a:r>
              <a:rPr lang="it-IT" sz="1800" b="1" dirty="0" smtClean="0"/>
              <a:t>Michele F. Sciacca </a:t>
            </a:r>
            <a:r>
              <a:rPr lang="it-IT" sz="1800" dirty="0" smtClean="0"/>
              <a:t>(1908-1975), a diffondere nel mondo il pensiero di </a:t>
            </a:r>
            <a:r>
              <a:rPr lang="it-IT" sz="1800" dirty="0" err="1" smtClean="0"/>
              <a:t>Rosmini</a:t>
            </a:r>
            <a:r>
              <a:rPr lang="it-IT" sz="1800" dirty="0" smtClean="0"/>
              <a:t>, elaborando sulla base di esso un proprio  “spiritualismo cristiano”.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40" y="620688"/>
            <a:ext cx="3377804" cy="530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3276</Words>
  <Application>Microsoft Office PowerPoint</Application>
  <PresentationFormat>Presentazione su schermo (4:3)</PresentationFormat>
  <Paragraphs>247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Acrobat Document</vt:lpstr>
      <vt:lpstr>Ern e Rosmini: la lotta per il Logos Rosalia Azzaro Pulvirenti CNR/CERIS- Roma</vt:lpstr>
      <vt:lpstr>Diapositiva 2</vt:lpstr>
      <vt:lpstr>Forum Internazionale “Parola nel dialogo culturale italo-russo” Conferenza internazionale “La lingua slava ecclesiastica  e la sua influenza sulla lingua e sulla cultura russa contemporanea” Roma, 6 -7 giugno 2011 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                       E qui è importantissimo sottolineare che la dottrina di Ern presuppone non la slavofila contrapposizione di due culture cristiane, dell’Occidente e dell’Oriente, ma di due principi conoscitivi: quello della ratio soggettiva-umana e quello oggettivo-divino del Logos (Logos).  Il cattolicesimo per Ern è altrettanto “logico” e dinamico” quanto l’ortodossia...  Su questa via trova forti punti di contatto con Antonio Rosmini Serbati, “uno dei vertici più elevati nell’autocoscienza filosofica dell’Occidente moderno”, e con Vincenzo Gioberti, che secondo lui “cerca di ripristinare pienamente i metodi, caduti nell’oblio, del far filosofia propri dell’antichità e della patristica”.*     *Ern V. F., Spor o psichologisme v ital’janskoj filosofii [“Controversia sullo psicologismo nella filosofia italiana”// Bogoslovskij vestnik, 1914, t. 1, n. 4, pp. 748, 753; Tratto da: Oleg V. Marčhenko, Alcune parole sul filosofo russo V. Ern, in: V. F. Ern, Rosmini e la sua teoria della conoscenza, a cura di R. Azzaro P., San Paolo 2010, p. 491.   </vt:lpstr>
      <vt:lpstr>Diapositiva 16</vt:lpstr>
      <vt:lpstr>Diapositiva 17</vt:lpstr>
      <vt:lpstr>Dettagli sulla traduzione della terminologia filosofica </vt:lpstr>
      <vt:lpstr>Diapositiva 19</vt:lpstr>
      <vt:lpstr>Le traduttrici </vt:lpstr>
      <vt:lpstr>Difficoltà di comprensione e traduzione</vt:lpstr>
      <vt:lpstr>Diapositiva 22</vt:lpstr>
      <vt:lpstr>Diapositiva 23</vt:lpstr>
      <vt:lpstr>Diapositiva 24</vt:lpstr>
      <vt:lpstr>Diapositiva 25</vt:lpstr>
      <vt:lpstr>Diapositiva 26</vt:lpstr>
      <vt:lpstr>       Уважаемые синьоры Розалия и Лаура!      Я размышляю над статьей об Эрне и Розмини, как вы и просили. Посылаю вам несколько фотографий, возможно, они вам пригодятся для издания книги. Это могила Эрна в Москве на кладбище Новодевичьего монастыря. На плите имена покоящихся здесь:       В.Ф. Эрн       Е.Д. Эрн-Калашникова  [жена Эрна, Евгения Давыдовна, урожденная Векилова]       И.В. Эрн  [дочь Эрна, Ирина Владимировна]  До встречи, ваш Олег Марченко.       </vt:lpstr>
      <vt:lpstr>Diapositiva 28</vt:lpstr>
      <vt:lpstr>Diapositiva 29</vt:lpstr>
      <vt:lpstr>Conclusioni</vt:lpstr>
      <vt:lpstr>Diapositiva 31</vt:lpstr>
    </vt:vector>
  </TitlesOfParts>
  <Company>Ceris-RM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Internazionale “Parola nel dialogo culturale italo-russo” Conferenza internazionale “La lingua slava ecclesiastica  e la sua influenza sulla lingua e sulla cultura russa contemporanea” Roma, 6 -7 giugno 2011  </dc:title>
  <dc:creator>Rosalia Azzaro</dc:creator>
  <cp:lastModifiedBy>Rosalia Azzaro</cp:lastModifiedBy>
  <cp:revision>148</cp:revision>
  <dcterms:created xsi:type="dcterms:W3CDTF">2011-05-23T11:42:22Z</dcterms:created>
  <dcterms:modified xsi:type="dcterms:W3CDTF">2011-06-14T09:57:14Z</dcterms:modified>
</cp:coreProperties>
</file>